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3" r:id="rId3"/>
    <p:sldMasterId id="2147483686" r:id="rId4"/>
  </p:sldMasterIdLst>
  <p:notesMasterIdLst>
    <p:notesMasterId r:id="rId83"/>
  </p:notesMasterIdLst>
  <p:sldIdLst>
    <p:sldId id="330" r:id="rId5"/>
    <p:sldId id="515" r:id="rId6"/>
    <p:sldId id="433" r:id="rId7"/>
    <p:sldId id="423" r:id="rId8"/>
    <p:sldId id="337" r:id="rId9"/>
    <p:sldId id="514" r:id="rId10"/>
    <p:sldId id="340" r:id="rId11"/>
    <p:sldId id="341" r:id="rId12"/>
    <p:sldId id="342" r:id="rId13"/>
    <p:sldId id="343" r:id="rId14"/>
    <p:sldId id="344" r:id="rId15"/>
    <p:sldId id="345" r:id="rId16"/>
    <p:sldId id="346" r:id="rId17"/>
    <p:sldId id="347" r:id="rId18"/>
    <p:sldId id="348" r:id="rId19"/>
    <p:sldId id="349" r:id="rId20"/>
    <p:sldId id="350" r:id="rId21"/>
    <p:sldId id="352" r:id="rId22"/>
    <p:sldId id="353" r:id="rId23"/>
    <p:sldId id="358" r:id="rId24"/>
    <p:sldId id="361" r:id="rId25"/>
    <p:sldId id="362" r:id="rId26"/>
    <p:sldId id="363" r:id="rId27"/>
    <p:sldId id="364" r:id="rId28"/>
    <p:sldId id="365" r:id="rId29"/>
    <p:sldId id="368" r:id="rId30"/>
    <p:sldId id="369" r:id="rId31"/>
    <p:sldId id="516" r:id="rId32"/>
    <p:sldId id="481" r:id="rId33"/>
    <p:sldId id="483" r:id="rId34"/>
    <p:sldId id="517" r:id="rId35"/>
    <p:sldId id="518" r:id="rId36"/>
    <p:sldId id="531" r:id="rId37"/>
    <p:sldId id="335" r:id="rId38"/>
    <p:sldId id="336" r:id="rId39"/>
    <p:sldId id="519" r:id="rId40"/>
    <p:sldId id="338" r:id="rId41"/>
    <p:sldId id="520" r:id="rId42"/>
    <p:sldId id="521" r:id="rId43"/>
    <p:sldId id="522" r:id="rId44"/>
    <p:sldId id="523" r:id="rId45"/>
    <p:sldId id="524" r:id="rId46"/>
    <p:sldId id="525" r:id="rId47"/>
    <p:sldId id="526" r:id="rId48"/>
    <p:sldId id="527" r:id="rId49"/>
    <p:sldId id="528" r:id="rId50"/>
    <p:sldId id="529" r:id="rId51"/>
    <p:sldId id="530" r:id="rId52"/>
    <p:sldId id="532" r:id="rId53"/>
    <p:sldId id="533" r:id="rId54"/>
    <p:sldId id="534" r:id="rId55"/>
    <p:sldId id="535" r:id="rId56"/>
    <p:sldId id="536" r:id="rId57"/>
    <p:sldId id="537" r:id="rId58"/>
    <p:sldId id="538" r:id="rId59"/>
    <p:sldId id="339" r:id="rId60"/>
    <p:sldId id="539" r:id="rId61"/>
    <p:sldId id="540" r:id="rId62"/>
    <p:sldId id="541" r:id="rId63"/>
    <p:sldId id="542" r:id="rId64"/>
    <p:sldId id="543" r:id="rId65"/>
    <p:sldId id="544" r:id="rId66"/>
    <p:sldId id="545" r:id="rId67"/>
    <p:sldId id="546" r:id="rId68"/>
    <p:sldId id="547" r:id="rId69"/>
    <p:sldId id="548" r:id="rId70"/>
    <p:sldId id="549" r:id="rId71"/>
    <p:sldId id="351" r:id="rId72"/>
    <p:sldId id="550" r:id="rId73"/>
    <p:sldId id="551" r:id="rId74"/>
    <p:sldId id="354" r:id="rId75"/>
    <p:sldId id="356" r:id="rId76"/>
    <p:sldId id="357" r:id="rId77"/>
    <p:sldId id="552" r:id="rId78"/>
    <p:sldId id="359" r:id="rId79"/>
    <p:sldId id="553" r:id="rId80"/>
    <p:sldId id="554" r:id="rId81"/>
    <p:sldId id="555" r:id="rId8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88"/>
    <p:restoredTop sz="96190"/>
  </p:normalViewPr>
  <p:slideViewPr>
    <p:cSldViewPr snapToGrid="0" snapToObjects="1">
      <p:cViewPr varScale="1">
        <p:scale>
          <a:sx n="123" d="100"/>
          <a:sy n="123" d="100"/>
        </p:scale>
        <p:origin x="6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presProps" Target="presProps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slide" Target="slides/slide76.xml"/><Relationship Id="rId85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tableStyles" Target="tableStyles.xml"/><Relationship Id="rId61" Type="http://schemas.openxmlformats.org/officeDocument/2006/relationships/slide" Target="slides/slide57.xml"/><Relationship Id="rId82" Type="http://schemas.openxmlformats.org/officeDocument/2006/relationships/slide" Target="slides/slide78.xml"/></Relationships>
</file>

<file path=ppt/media/image1.jpeg>
</file>

<file path=ppt/media/image10.jpeg>
</file>

<file path=ppt/media/image17.jpeg>
</file>

<file path=ppt/media/image18.tiff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4.jpeg>
</file>

<file path=ppt/media/image5.jpeg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3119D-4316-7948-AFFD-9AFFD8F424BF}" type="datetimeFigureOut">
              <a:rPr lang="en-US" smtClean="0"/>
              <a:t>9/16/20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61292-08A2-9E4B-9F0A-E14F9ACF4C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25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>
            <a:extLst>
              <a:ext uri="{FF2B5EF4-FFF2-40B4-BE49-F238E27FC236}">
                <a16:creationId xmlns:a16="http://schemas.microsoft.com/office/drawing/2014/main" id="{656EE1E6-EFA3-1644-BD8F-FD7AFC677DA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2" name="Notes Placeholder 2">
            <a:extLst>
              <a:ext uri="{FF2B5EF4-FFF2-40B4-BE49-F238E27FC236}">
                <a16:creationId xmlns:a16="http://schemas.microsoft.com/office/drawing/2014/main" id="{EFBEE1F3-0E5F-C843-A449-869B3EDB579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5363" name="Slide Number Placeholder 3">
            <a:extLst>
              <a:ext uri="{FF2B5EF4-FFF2-40B4-BE49-F238E27FC236}">
                <a16:creationId xmlns:a16="http://schemas.microsoft.com/office/drawing/2014/main" id="{AD037883-A806-CC49-A245-D57B933B86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791CE710-0656-A24D-B46D-960677A0CA2A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96547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E76179E-0825-42BA-A86D-E07CE2CDFB4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93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23444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E8D77EB-8DA4-473C-85D9-A2C867216A1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51085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02298E3-52AF-4F84-BC83-1D80A0E7F6B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101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6C87BE7-122B-4399-B1F6-35CC3C4364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24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0876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54D2032-F7A1-47FB-8029-FF01734C1A4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335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5D6698B-82E8-4243-BAB0-D6783EE2B84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44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0666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E75EE63-BBAB-4B59-AB6C-C7C62F9D7EF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54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0039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FA286EA-37A2-4E74-A5EA-47322F5F22B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64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5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38859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66F3D21-A5A9-4DF0-817E-313DA5AE0C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35294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681DB7B-8BB9-428D-983D-60F2DF46392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095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3404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1BA67BA-83CE-FF47-A71B-15F340403C6D}" type="slidenum">
              <a:rPr lang="en-US" altLang="en-US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57722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CB53E9A-4F1C-4562-B43B-B5CFB7E98BB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46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97680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02CC610-2C92-4BB3-8D98-C7E1312CA10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77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77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45023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844853C-1565-4D82-BAFB-17FA6226FCB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8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333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5E82CE-5F33-4AA9-922C-5F54A696631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198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8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43780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8449F55-0331-42F3-8185-5550FA6588A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08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9745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1A24CF4-9A58-4D8C-8B4A-1F5B4A557C1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1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18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38672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D2532D8-F19F-403F-A34B-7117B24BF53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49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0627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40ADC53-D181-43CB-9865-BA969C5AAEF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1259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595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0601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223188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4489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9591D63D-C9C9-1C46-A9A6-573A8388D624}" type="slidenum">
              <a:rPr lang="en-US" altLang="en-US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668328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81061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686040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BA67BA-83CE-FF47-A71B-15F340403C6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952184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483951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637794-A468-4EC6-9DD2-8F932E63922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43057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814F0E-33C5-4FFC-97A8-A1EDBAA0258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2706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2707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1</a:t>
            </a:r>
          </a:p>
        </p:txBody>
      </p:sp>
      <p:sp>
        <p:nvSpPr>
          <p:cNvPr id="72708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2709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271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17513" y="703263"/>
            <a:ext cx="6162675" cy="3467100"/>
          </a:xfrm>
          <a:ln w="12700" cap="flat"/>
        </p:spPr>
      </p:sp>
      <p:sp>
        <p:nvSpPr>
          <p:cNvPr id="7271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463046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4B64C8-56F4-412C-A096-460A1996127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0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205251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8DD873-39B1-4B0F-9E11-CA0A5E740CE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46237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8DD873-39B1-4B0F-9E11-CA0A5E740CE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13955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82168F-E865-405F-BB81-ED9E0172F23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042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1637794-A468-4EC6-9DD2-8F932E63922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702955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82168F-E865-405F-BB81-ED9E0172F23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134566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F209238-363D-4A4D-99AF-38838EDEB56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64153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CB64798-7BD6-4B88-81ED-0C1AFAB11F92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133250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3648DA-533A-4CF4-BE6A-7CC0C8DD9180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965287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33648DA-533A-4CF4-BE6A-7CC0C8DD9180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441013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AE86D-105E-4E6D-B77F-4AC8A2CFF942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630056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AE86D-105E-4E6D-B77F-4AC8A2CFF942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7948292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873" indent="-285721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2883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036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189" indent="-228577" defTabSz="930179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343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496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8649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5802" indent="-228577" defTabSz="930179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17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CB64798-7BD6-4B88-81ED-0C1AFAB11F92}" type="slidenum">
              <a:rPr kumimoji="0" lang="en-US" altLang="en-US" sz="13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pPr marL="0" marR="0" lvl="0" indent="0" algn="r" defTabSz="930179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alt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71228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308721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04716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3F0CAC2-290B-4447-A1A9-9DF2412B29D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3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80305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C1C3DCA3-394F-1647-BDE3-010EFCC0E0C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CA09F357-D6F2-0249-A4B9-90E17A90F0A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94F10637-9823-D34F-95E3-679D378F920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1BA67BA-83CE-FF47-A71B-15F340403C6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411918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987981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1637794-A468-4EC6-9DD2-8F932E63922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701079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3C87EDE-116A-4691-A4DF-061EA00B6C1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37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756674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9A28225-7E5D-4105-AF50-B66487E7EB0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4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845693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9A28225-7E5D-4105-AF50-B66487E7EB0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4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2318680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20C9E32-697E-489A-B64D-FE4953CC06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5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60708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9813B39-7E0E-475A-9EBE-5ED71E411FC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739817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C57A01C-1044-4195-A3E2-2CD774BF625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1380256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6A075BA-FDA7-450B-AD36-61344A2A677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710911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648049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F20BED2-5EAE-4848-8443-B0063BF5F6F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79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3028688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3B0D9D7-5294-4E39-8BC0-4C255919E22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08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099261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BF508FA-5199-4AA3-8922-94158B684B6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2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3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2</a:t>
            </a:r>
          </a:p>
        </p:txBody>
      </p:sp>
      <p:sp>
        <p:nvSpPr>
          <p:cNvPr id="81924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5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2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1927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1364840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0D8CA25-AE75-4191-8B01-FE9755FBC19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47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3</a:t>
            </a:r>
          </a:p>
        </p:txBody>
      </p:sp>
      <p:sp>
        <p:nvSpPr>
          <p:cNvPr id="82948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49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295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295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690873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41C928F-F266-4AE9-9955-5DF263458FB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4</a:t>
            </a:r>
          </a:p>
        </p:txBody>
      </p:sp>
      <p:sp>
        <p:nvSpPr>
          <p:cNvPr id="83972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3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3974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3975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6263819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FB4B8FB-1017-465D-AFBF-5BF5BCE8100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4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5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5</a:t>
            </a:r>
          </a:p>
        </p:txBody>
      </p:sp>
      <p:sp>
        <p:nvSpPr>
          <p:cNvPr id="84996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7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499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4999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496654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E7B9E48-CE28-477B-AF14-CB4F875872B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1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1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5</a:t>
            </a:r>
          </a:p>
        </p:txBody>
      </p:sp>
      <p:sp>
        <p:nvSpPr>
          <p:cNvPr id="8602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2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602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602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54178864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E067567-7C0E-4623-97F7-3AB1CFA8462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2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3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6</a:t>
            </a:r>
          </a:p>
        </p:txBody>
      </p:sp>
      <p:sp>
        <p:nvSpPr>
          <p:cNvPr id="87044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5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7046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7047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2563287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6D0189D-E517-438B-9693-2812E02CF69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66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67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8</a:t>
            </a:r>
          </a:p>
        </p:txBody>
      </p:sp>
      <p:sp>
        <p:nvSpPr>
          <p:cNvPr id="88068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69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8070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88071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00364384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6B19D27-1D9D-4EFF-A2A6-3367138C303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4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5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9</a:t>
            </a:r>
          </a:p>
        </p:txBody>
      </p:sp>
      <p:sp>
        <p:nvSpPr>
          <p:cNvPr id="90116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7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0118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0119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95254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02" tIns="46501" rIns="93002" bIns="46501" anchor="b"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4932D46-DD78-4BAB-BBDC-DC51872AFEF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577873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0F971D5-882D-4233-A30D-FAEDE4CA6E8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3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3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9</a:t>
            </a:r>
          </a:p>
        </p:txBody>
      </p:sp>
      <p:sp>
        <p:nvSpPr>
          <p:cNvPr id="9114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4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114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114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6117392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5B1299F-03B5-4909-AEBA-DE9BE811695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8447639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27041A6-355E-4FC9-8067-194DB47AE9F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4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942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9840234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364CC0D-9515-4095-81D0-8024523D904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5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952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9062713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8E32C01-92A2-42F0-A723-C22E35C9436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58" name="Rectangle 2"/>
          <p:cNvSpPr>
            <a:spLocks noChangeArrowheads="1"/>
          </p:cNvSpPr>
          <p:nvPr/>
        </p:nvSpPr>
        <p:spPr bwMode="auto">
          <a:xfrm>
            <a:off x="3965991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59" name="Rectangle 3"/>
          <p:cNvSpPr>
            <a:spLocks noChangeArrowheads="1"/>
          </p:cNvSpPr>
          <p:nvPr/>
        </p:nvSpPr>
        <p:spPr bwMode="auto">
          <a:xfrm>
            <a:off x="3965991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903" tIns="45146" rIns="91903" bIns="45146" anchor="b"/>
          <a:lstStyle>
            <a:lvl1pPr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+mn-cs"/>
              </a:rPr>
              <a:t>7</a:t>
            </a:r>
          </a:p>
        </p:txBody>
      </p:sp>
      <p:sp>
        <p:nvSpPr>
          <p:cNvPr id="96260" name="Rectangle 4"/>
          <p:cNvSpPr>
            <a:spLocks noChangeArrowheads="1"/>
          </p:cNvSpPr>
          <p:nvPr/>
        </p:nvSpPr>
        <p:spPr bwMode="auto">
          <a:xfrm>
            <a:off x="0" y="8821402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61" name="Rectangle 5"/>
          <p:cNvSpPr>
            <a:spLocks noChangeArrowheads="1"/>
          </p:cNvSpPr>
          <p:nvPr/>
        </p:nvSpPr>
        <p:spPr bwMode="auto">
          <a:xfrm>
            <a:off x="0" y="1"/>
            <a:ext cx="3031710" cy="462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286" tIns="45643" rIns="91286" bIns="45643" anchor="ctr"/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96262" name="Rectangle 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 w="12700" cap="flat"/>
        </p:spPr>
      </p:sp>
      <p:sp>
        <p:nvSpPr>
          <p:cNvPr id="96263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903" tIns="45146" rIns="91903" bIns="45146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95530862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C6591C42-4AD5-4528-9EC3-61D5E9BDFCD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9556346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34863" indent="-282640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30558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82781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35005" indent="-226112" defTabSz="928001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48722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39451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391675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43898" indent="-226112" defTabSz="92800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00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9DCB16A-F829-4527-A43B-C46817CDE35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001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3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7450" y="703263"/>
            <a:ext cx="4622800" cy="3467100"/>
          </a:xfrm>
          <a:ln/>
        </p:spPr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146" y="4410702"/>
            <a:ext cx="5135409" cy="417483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8385055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B426F562-85A1-E042-99B0-E72CFC75CEB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8E701075-5BD3-CC44-B519-B6E7E91CEF6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C933D705-AA49-924C-A056-B9D0E7E6E8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91D63D-C9C9-1C46-A9A6-573A8388D62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98904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 txBox="1">
            <a:spLocks noGrp="1" noChangeArrowheads="1"/>
          </p:cNvSpPr>
          <p:nvPr/>
        </p:nvSpPr>
        <p:spPr bwMode="auto">
          <a:xfrm>
            <a:off x="3966171" y="8820783"/>
            <a:ext cx="3031529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02" tIns="46501" rIns="93002" bIns="46501" anchor="b"/>
          <a:lstStyle>
            <a:lvl1pPr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8688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868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572F582-7A30-44E2-B9AE-85A1CA63CB6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86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7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2399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271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271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271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43EEFE5-6DA2-40BF-A0EC-25CFBBE7FBB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271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414" y="4410392"/>
            <a:ext cx="5134874" cy="41757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4046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F74-182E-BB48-8D2B-07C712E12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EE657-005A-474E-9EFB-2A7FC162D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9296E-6C75-E244-8E26-09C724B5E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5E010-FD79-A640-AF78-35E57754B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2875C-49E3-0748-9DD7-E70261BF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6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8CFB4-D588-DB43-8329-CFBC4B02A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655D7A-9D50-4C45-9864-6D30EB671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0838A-5656-124D-8BF3-1E949074F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0D81D-7136-304C-AF23-CB01D6404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EAC51-11C7-CB48-B714-9A51BD23F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31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1508CC-25B8-724E-A485-267836A27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C475C5-878A-7448-B7EA-5D1929BC1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A597D-3E63-F34A-85AD-692632909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A5C80-A328-A84B-A792-F52A97DE3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1AD0C-13B0-7A45-8437-962E89F0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2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14874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079836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979713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39990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378747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01031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49861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188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0631-AF79-CB4F-8027-E06275735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BB81B-56D3-6149-BE5A-B00FBE9E3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6F13A-7E39-0443-AD3F-36E43E3F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A85F-3A2A-B94E-B0B8-C57715372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9DC4E-0554-5A47-997D-B0D36D69A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661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97300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48845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32722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739866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413168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56768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694742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48602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855872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0952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0932A-7049-E244-A552-A089DD94E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1626F-7D9A-F14F-80C0-7FE675B2AB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2512E-0E2D-C941-8FAF-6C0551526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31E45-73B4-6747-B321-2E483BC2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3C89F-D861-0C40-B76D-AD82020CC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5765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82656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30519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3309255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3976079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311186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661376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412973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468" y="1093789"/>
            <a:ext cx="10276417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5038643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9384487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39964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89384-B21C-FE4D-B186-D2DE01D13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F0ACB-00E0-EA44-94F9-907CF0B18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81A74-F708-A543-8461-8E2A496FD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3DD59-2E86-404C-AD21-964509446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5D805-E7AB-BF4F-8169-0FE381DD1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CBC66-E29D-5348-B1E0-A7385E028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4382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4060416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887980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22461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0441823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617185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213120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351981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8153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B1853-E1D5-5248-81D4-129C121D8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29E33-962E-3D4C-A91F-B6ED4711E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F8A5D9-84B1-B243-A7E5-60B88515B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7EDEFD-C894-3844-8E69-BD2106E16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1FCC94-A239-BC4E-A4D2-3BD1F10D77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7C9834-4B66-5A46-AEC1-634718082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231009-6D5E-9546-AA2F-623451B4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3EF0D9-3C1D-C545-9699-F4B49387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89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A3C9F-7D12-3545-960E-705A57668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2C850-D872-A241-B2B2-7623EF39B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ADEAC-2CB6-1D4C-A1DB-89C644319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CB009C-E6AF-8948-BA86-4D21DC655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91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53CC0B-231A-5D4C-B50C-6990FC9FC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100CFF-A594-B745-B588-F3BA499A0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C5C5C-C143-EF48-8332-547B11A90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13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E3709-8557-4441-B9CA-E8FD675B9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687A9-E73C-3046-B5A2-336EFB280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394F4-5E37-0543-873C-27131331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DEB37B-D0FF-554C-9132-939DF0406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64E33-7C3A-AC43-852C-741F78E47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CC0865-940A-904D-B9AC-0CA643A76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413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98B4C-CA29-F543-9801-B1496CEFF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A5EBE1-24FC-C94E-AA4B-9001408B2E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2E6E6-6F35-EC4F-945E-68E3AE21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8D57-A3B5-A143-B9A5-1CF5731F6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37337-B90D-8C44-A277-4C9650A06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42EDE-4632-9A4D-A4A2-3C40F6CC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04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image" Target="../media/image1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310981-2FFD-754A-BD07-0FA7A8DB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A86A5-2AA3-2140-9A6E-48DBFBCD0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23C510-4132-CD46-843D-6B4391ACFF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0C750-AE18-EC43-9491-942A17C3900E}" type="datetimeFigureOut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EA088-8C7C-3C4A-8B72-0C34ED5855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F9200-B4E2-B04D-830A-D00CCD0E5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333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24468" y="1093789"/>
            <a:ext cx="10276417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6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6.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0310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10000"/>
        <a:buFont typeface="Wingdings" panose="05000000000000000000" pitchFamily="2" charset="2"/>
        <a:buChar char="§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110000"/>
        <a:buFont typeface="Arial" panose="020B0604020202020204" pitchFamily="34" charset="0"/>
        <a:buChar char="•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ingdings" panose="05000000000000000000" pitchFamily="2" charset="2"/>
        <a:buChar char="§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Arial" panose="020B0604020202020204" pitchFamily="34" charset="0"/>
        <a:buChar char="•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§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30780" y="1093789"/>
            <a:ext cx="10270105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6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2.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9137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24468" y="1093789"/>
            <a:ext cx="10276417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5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3.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44326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vertabelo.com/blog/crow-s-foot-notation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vertabelo.com/blog/crow-s-foot-notation/" TargetMode="External"/><Relationship Id="rId4" Type="http://schemas.openxmlformats.org/officeDocument/2006/relationships/image" Target="../media/image18.tif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9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5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bis-uibk.github.io/relax/landing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6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1keydata.com/datawarehousing/data-modeling-levels.html" TargetMode="External"/><Relationship Id="rId3" Type="http://schemas.openxmlformats.org/officeDocument/2006/relationships/image" Target="../media/image3.emf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hyperlink" Target="https://ehikioya.com/conceptual-logical-physical-database-modeling/" TargetMode="External"/><Relationship Id="rId4" Type="http://schemas.openxmlformats.org/officeDocument/2006/relationships/image" Target="../media/image6.tiff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3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3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3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3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3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3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3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3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3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3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37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11" descr="16x9_BG-02.jpg">
            <a:extLst>
              <a:ext uri="{FF2B5EF4-FFF2-40B4-BE49-F238E27FC236}">
                <a16:creationId xmlns:a16="http://schemas.microsoft.com/office/drawing/2014/main" id="{4E0DF001-5020-8A41-AF73-219BE90F8C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0810734-2FF0-7649-82FB-EC580E6158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39" name="Picture 7">
            <a:extLst>
              <a:ext uri="{FF2B5EF4-FFF2-40B4-BE49-F238E27FC236}">
                <a16:creationId xmlns:a16="http://schemas.microsoft.com/office/drawing/2014/main" id="{7835CF87-06AB-FE46-A84F-6DFA7ED80F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0" name="TextBox 9">
            <a:extLst>
              <a:ext uri="{FF2B5EF4-FFF2-40B4-BE49-F238E27FC236}">
                <a16:creationId xmlns:a16="http://schemas.microsoft.com/office/drawing/2014/main" id="{5FBCA086-777B-F84D-8B1A-9780D84C1D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184401"/>
            <a:ext cx="12192000" cy="2226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W4111 – 02: Introduction to Databases</a:t>
            </a: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Lecture 2: ER Modeling, SQL, Relational (Part 1)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Donald F. Ferguson</a:t>
            </a:r>
            <a:br>
              <a:rPr lang="en-US" altLang="en-US" sz="2400" i="1" dirty="0">
                <a:solidFill>
                  <a:schemeClr val="bg1"/>
                </a:solidFill>
              </a:rPr>
            </a:br>
            <a:r>
              <a:rPr lang="en-US" altLang="en-US" sz="2400" i="1" dirty="0">
                <a:solidFill>
                  <a:schemeClr val="bg1"/>
                </a:solidFill>
              </a:rPr>
              <a:t>dff9@Columbia.edu</a:t>
            </a:r>
          </a:p>
        </p:txBody>
      </p:sp>
      <p:sp>
        <p:nvSpPr>
          <p:cNvPr id="14341" name="TextBox 10">
            <a:extLst>
              <a:ext uri="{FF2B5EF4-FFF2-40B4-BE49-F238E27FC236}">
                <a16:creationId xmlns:a16="http://schemas.microsoft.com/office/drawing/2014/main" id="{71265E2E-5284-434C-AC84-B53CF6C6DB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61101"/>
            <a:ext cx="12192000" cy="45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ts val="3200"/>
              </a:lnSpc>
              <a:spcBef>
                <a:spcPct val="0"/>
              </a:spcBef>
              <a:buNone/>
            </a:pPr>
            <a:r>
              <a:rPr lang="en-US" altLang="en-US" sz="1600" i="1">
                <a:solidFill>
                  <a:schemeClr val="bg1"/>
                </a:solidFill>
              </a:rPr>
              <a:t>TRANSCENDING DISCIPLINES, TRANSFORMING LIVES</a:t>
            </a:r>
          </a:p>
        </p:txBody>
      </p:sp>
    </p:spTree>
    <p:extLst>
      <p:ext uri="{BB962C8B-B14F-4D97-AF65-F5344CB8AC3E}">
        <p14:creationId xmlns:p14="http://schemas.microsoft.com/office/powerpoint/2010/main" val="3923107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ER model -- Database Modeling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222376"/>
            <a:ext cx="7619746" cy="3678809"/>
          </a:xfrm>
        </p:spPr>
        <p:txBody>
          <a:bodyPr/>
          <a:lstStyle/>
          <a:p>
            <a:r>
              <a:rPr lang="en-US" altLang="en-US" dirty="0"/>
              <a:t>The ER data mode was developed to facilitate database design by allowing specification of an </a:t>
            </a:r>
            <a:r>
              <a:rPr lang="en-US" altLang="en-US" b="1" dirty="0">
                <a:solidFill>
                  <a:srgbClr val="002060"/>
                </a:solidFill>
              </a:rPr>
              <a:t>enterprise schema </a:t>
            </a:r>
            <a:r>
              <a:rPr lang="en-US" altLang="en-US" dirty="0"/>
              <a:t>that represents the overall logical structure of a database.</a:t>
            </a:r>
          </a:p>
          <a:p>
            <a:r>
              <a:rPr lang="en-US" altLang="en-US" dirty="0"/>
              <a:t>The ER data model employs three basic concepts: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entity sets,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relationship sets,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attributes.</a:t>
            </a:r>
          </a:p>
          <a:p>
            <a:r>
              <a:rPr lang="en-US" altLang="en-US" dirty="0"/>
              <a:t>The ER model also has an associated diagrammatic representation, the </a:t>
            </a:r>
            <a:r>
              <a:rPr lang="en-US" altLang="en-US" b="1" dirty="0">
                <a:solidFill>
                  <a:srgbClr val="002060"/>
                </a:solidFill>
              </a:rPr>
              <a:t>ER diagram</a:t>
            </a:r>
            <a:r>
              <a:rPr lang="en-US" altLang="en-US" dirty="0"/>
              <a:t>, which can express the overall logical structure of a database graphically</a:t>
            </a:r>
            <a:r>
              <a:rPr lang="en-US" altLang="en-US" sz="2000" dirty="0"/>
              <a:t>.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87161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Entity Sets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395"/>
            <a:ext cx="7514515" cy="4998159"/>
          </a:xfrm>
        </p:spPr>
        <p:txBody>
          <a:bodyPr/>
          <a:lstStyle/>
          <a:p>
            <a:r>
              <a:rPr lang="en-US" altLang="en-US" dirty="0"/>
              <a:t>An </a:t>
            </a:r>
            <a:r>
              <a:rPr lang="en-US" altLang="en-US" b="1" dirty="0">
                <a:solidFill>
                  <a:srgbClr val="002060"/>
                </a:solidFill>
              </a:rPr>
              <a:t>entity</a:t>
            </a:r>
            <a:r>
              <a:rPr lang="en-US" altLang="en-US" b="1" dirty="0"/>
              <a:t> </a:t>
            </a:r>
            <a:r>
              <a:rPr lang="en-US" altLang="en-US" dirty="0"/>
              <a:t>is an object that exists and is distinguishable from other objects.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Example:  specific person, company, event, plant</a:t>
            </a:r>
          </a:p>
          <a:p>
            <a:r>
              <a:rPr lang="en-US" altLang="en-US" dirty="0"/>
              <a:t>An </a:t>
            </a:r>
            <a:r>
              <a:rPr lang="en-US" altLang="en-US" b="1" dirty="0">
                <a:solidFill>
                  <a:srgbClr val="002060"/>
                </a:solidFill>
              </a:rPr>
              <a:t>entity set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is a set of entities of the same type that share the same properties.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Example: set of all persons, companies, trees, holidays</a:t>
            </a:r>
          </a:p>
          <a:p>
            <a:r>
              <a:rPr lang="en-US" altLang="en-US" dirty="0"/>
              <a:t>An entity is represented by a set of attributes; i.e., descriptive properties possessed by all members of an entity set.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Example: </a:t>
            </a:r>
          </a:p>
          <a:p>
            <a:pPr lvl="1">
              <a:buFont typeface="Monotype Sorts" charset="2"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     	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 = </a:t>
            </a:r>
            <a:r>
              <a:rPr lang="en-US" altLang="en-US" dirty="0">
                <a:ea typeface="ＭＳ Ｐゴシック" panose="020B0600070205080204" pitchFamily="34" charset="-128"/>
              </a:rPr>
              <a:t>(</a:t>
            </a:r>
            <a:r>
              <a:rPr lang="en-US" altLang="en-US" i="1" dirty="0">
                <a:ea typeface="ＭＳ Ｐゴシック" panose="020B0600070205080204" pitchFamily="34" charset="-128"/>
              </a:rPr>
              <a:t>ID, name, salary </a:t>
            </a:r>
            <a:r>
              <a:rPr lang="en-US" altLang="en-US" dirty="0">
                <a:ea typeface="ＭＳ Ｐゴシック" panose="020B0600070205080204" pitchFamily="34" charset="-128"/>
              </a:rPr>
              <a:t>)</a:t>
            </a:r>
            <a:br>
              <a:rPr lang="en-US" altLang="en-US" i="1" dirty="0">
                <a:ea typeface="ＭＳ Ｐゴシック" panose="020B0600070205080204" pitchFamily="34" charset="-128"/>
              </a:rPr>
            </a:br>
            <a:r>
              <a:rPr lang="en-US" altLang="en-US" i="1" dirty="0">
                <a:ea typeface="ＭＳ Ｐゴシック" panose="020B0600070205080204" pitchFamily="34" charset="-128"/>
              </a:rPr>
              <a:t>	course= </a:t>
            </a:r>
            <a:r>
              <a:rPr lang="en-US" altLang="en-US" dirty="0">
                <a:ea typeface="ＭＳ Ｐゴシック" panose="020B0600070205080204" pitchFamily="34" charset="-128"/>
              </a:rPr>
              <a:t>(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course_id</a:t>
            </a:r>
            <a:r>
              <a:rPr lang="en-US" altLang="en-US" i="1" dirty="0">
                <a:ea typeface="ＭＳ Ｐゴシック" panose="020B0600070205080204" pitchFamily="34" charset="-128"/>
              </a:rPr>
              <a:t>, title, credits</a:t>
            </a:r>
            <a:r>
              <a:rPr lang="en-US" altLang="en-US" dirty="0">
                <a:ea typeface="ＭＳ Ｐゴシック" panose="020B0600070205080204" pitchFamily="34" charset="-128"/>
              </a:rPr>
              <a:t>)</a:t>
            </a:r>
            <a:endParaRPr lang="en-US" altLang="en-US" i="1" dirty="0">
              <a:solidFill>
                <a:schemeClr val="tx2"/>
              </a:solidFill>
              <a:ea typeface="ＭＳ Ｐゴシック" panose="020B0600070205080204" pitchFamily="34" charset="-128"/>
            </a:endParaRPr>
          </a:p>
          <a:p>
            <a:r>
              <a:rPr lang="en-US" altLang="en-US" dirty="0"/>
              <a:t>A subset of the attributes form a  </a:t>
            </a:r>
            <a:r>
              <a:rPr lang="en-US" altLang="en-US" b="1" dirty="0">
                <a:solidFill>
                  <a:srgbClr val="002060"/>
                </a:solidFill>
              </a:rPr>
              <a:t>primary key </a:t>
            </a:r>
            <a:r>
              <a:rPr lang="en-US" altLang="en-US" dirty="0"/>
              <a:t>of the entity set; i.e., uniquely identifying each member of the set.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38471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826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65088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Entity Sets -- </a:t>
            </a:r>
            <a:r>
              <a:rPr lang="en-US" i="1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instructor </a:t>
            </a: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and </a:t>
            </a:r>
            <a:r>
              <a:rPr lang="en-US" i="1" dirty="0">
                <a:effectLst>
                  <a:outerShdw blurRad="38100" dist="38100" dir="2700000" algn="tl">
                    <a:srgbClr val="C0C0C0"/>
                  </a:outerShdw>
                </a:effectLst>
                <a:ea typeface="ＭＳ Ｐゴシック" charset="-128"/>
              </a:rPr>
              <a:t>student</a:t>
            </a:r>
            <a:endParaRPr lang="en-US" dirty="0">
              <a:effectLst>
                <a:outerShdw blurRad="38100" dist="38100" dir="2700000" algn="tl">
                  <a:srgbClr val="C0C0C0"/>
                </a:outerShdw>
              </a:effectLst>
              <a:ea typeface="ＭＳ Ｐゴシック" charset="-128"/>
            </a:endParaRPr>
          </a:p>
        </p:txBody>
      </p:sp>
      <p:pic>
        <p:nvPicPr>
          <p:cNvPr id="14339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1538" y="1430339"/>
            <a:ext cx="5795962" cy="3227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3034814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85725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Entity sets in ER Diagram</a:t>
            </a:r>
          </a:p>
        </p:txBody>
      </p:sp>
      <p:sp>
        <p:nvSpPr>
          <p:cNvPr id="15363" name="Rectangle 3"/>
          <p:cNvSpPr>
            <a:spLocks noChangeArrowheads="1"/>
          </p:cNvSpPr>
          <p:nvPr/>
        </p:nvSpPr>
        <p:spPr bwMode="auto">
          <a:xfrm>
            <a:off x="2305236" y="1109664"/>
            <a:ext cx="7615561" cy="1684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8001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Entity sets can be represented graphically as follows:</a:t>
            </a:r>
          </a:p>
          <a:p>
            <a:pPr marL="914400" lvl="1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Rectangles represent entity sets.</a:t>
            </a:r>
          </a:p>
          <a:p>
            <a:pPr marL="914400" lvl="1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Attributes listed inside entity rectangle</a:t>
            </a:r>
          </a:p>
          <a:p>
            <a:pPr marL="914400" lvl="1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33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Underline indicates primary key attributes</a:t>
            </a:r>
          </a:p>
        </p:txBody>
      </p:sp>
      <p:pic>
        <p:nvPicPr>
          <p:cNvPr id="15364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7472" y="2699188"/>
            <a:ext cx="4124516" cy="1488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133381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Relationship Sets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37031"/>
            <a:ext cx="7766050" cy="4876800"/>
          </a:xfrm>
        </p:spPr>
        <p:txBody>
          <a:bodyPr/>
          <a:lstStyle/>
          <a:p>
            <a:pPr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/>
              <a:t>A </a:t>
            </a:r>
            <a:r>
              <a:rPr lang="en-US" altLang="en-US" b="1" dirty="0">
                <a:solidFill>
                  <a:srgbClr val="002060"/>
                </a:solidFill>
              </a:rPr>
              <a:t>relationship</a:t>
            </a:r>
            <a:r>
              <a:rPr lang="en-US" altLang="en-US" dirty="0"/>
              <a:t> is an association among several entities</a:t>
            </a:r>
          </a:p>
          <a:p>
            <a:pPr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/>
              <a:t>	Example:</a:t>
            </a:r>
            <a:br>
              <a:rPr lang="en-US" altLang="en-US" dirty="0"/>
            </a:br>
            <a:r>
              <a:rPr lang="en-US" altLang="en-US" dirty="0"/>
              <a:t>	 44553 (Peltier</a:t>
            </a:r>
            <a:r>
              <a:rPr lang="en-US" altLang="en-US" u="sng" dirty="0"/>
              <a:t>)</a:t>
            </a:r>
            <a:r>
              <a:rPr lang="en-US" altLang="en-US" dirty="0"/>
              <a:t> 	</a:t>
            </a:r>
            <a:r>
              <a:rPr lang="en-US" altLang="en-US" i="1" u="sng" dirty="0"/>
              <a:t>advisor</a:t>
            </a:r>
            <a:r>
              <a:rPr lang="en-US" altLang="en-US" dirty="0"/>
              <a:t>	 22222 (</a:t>
            </a:r>
            <a:r>
              <a:rPr lang="en-US" altLang="en-US" u="sng" dirty="0"/>
              <a:t>Einstein)</a:t>
            </a:r>
            <a:r>
              <a:rPr lang="en-US" altLang="en-US" dirty="0"/>
              <a:t> </a:t>
            </a:r>
            <a:br>
              <a:rPr lang="en-US" altLang="en-US" u="sng" dirty="0"/>
            </a:br>
            <a:r>
              <a:rPr lang="en-US" altLang="en-US" dirty="0"/>
              <a:t>	 </a:t>
            </a:r>
            <a:r>
              <a:rPr lang="en-US" altLang="en-US" i="1" dirty="0"/>
              <a:t>student</a:t>
            </a:r>
            <a:r>
              <a:rPr lang="en-US" altLang="en-US" dirty="0"/>
              <a:t> entity	relationship set	 </a:t>
            </a:r>
            <a:r>
              <a:rPr lang="en-US" altLang="en-US" i="1" dirty="0"/>
              <a:t>instructor</a:t>
            </a:r>
            <a:r>
              <a:rPr lang="en-US" altLang="en-US" dirty="0"/>
              <a:t> entity</a:t>
            </a:r>
          </a:p>
          <a:p>
            <a:pPr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/>
              <a:t>A </a:t>
            </a:r>
            <a:r>
              <a:rPr lang="en-US" altLang="en-US" b="1" dirty="0">
                <a:solidFill>
                  <a:srgbClr val="002060"/>
                </a:solidFill>
              </a:rPr>
              <a:t>relationship set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is a mathematical relation among </a:t>
            </a:r>
            <a:r>
              <a:rPr lang="en-US" altLang="en-US" i="1" dirty="0"/>
              <a:t>n</a:t>
            </a:r>
            <a:r>
              <a:rPr lang="en-US" altLang="en-US" dirty="0"/>
              <a:t> </a:t>
            </a:r>
            <a:r>
              <a:rPr lang="en-US" altLang="en-US" dirty="0">
                <a:sym typeface="Symbol" panose="05050102010706020507" pitchFamily="18" charset="2"/>
              </a:rPr>
              <a:t> 2 entities, each taken from entity sets</a:t>
            </a:r>
          </a:p>
          <a:p>
            <a:pPr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>
                <a:sym typeface="Symbol" panose="05050102010706020507" pitchFamily="18" charset="2"/>
              </a:rPr>
              <a:t>			{(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,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, …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) |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  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,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  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, …,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  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}</a:t>
            </a:r>
            <a:br>
              <a:rPr lang="en-US" altLang="en-US" dirty="0">
                <a:sym typeface="Symbol" panose="05050102010706020507" pitchFamily="18" charset="2"/>
              </a:rPr>
            </a:b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where (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1</a:t>
            </a:r>
            <a:r>
              <a:rPr lang="en-US" altLang="en-US" dirty="0">
                <a:sym typeface="Symbol" panose="05050102010706020507" pitchFamily="18" charset="2"/>
              </a:rPr>
              <a:t>, </a:t>
            </a:r>
            <a:r>
              <a:rPr lang="en-US" altLang="en-US" i="1" dirty="0">
                <a:sym typeface="Symbol" panose="05050102010706020507" pitchFamily="18" charset="2"/>
              </a:rPr>
              <a:t>e</a:t>
            </a:r>
            <a:r>
              <a:rPr lang="en-US" altLang="en-US" baseline="-25000" dirty="0">
                <a:sym typeface="Symbol" panose="05050102010706020507" pitchFamily="18" charset="2"/>
              </a:rPr>
              <a:t>2</a:t>
            </a:r>
            <a:r>
              <a:rPr lang="en-US" altLang="en-US" dirty="0">
                <a:sym typeface="Symbol" panose="05050102010706020507" pitchFamily="18" charset="2"/>
              </a:rPr>
              <a:t>, …, </a:t>
            </a:r>
            <a:r>
              <a:rPr lang="en-US" altLang="en-US" i="1" dirty="0" err="1">
                <a:sym typeface="Symbol" panose="05050102010706020507" pitchFamily="18" charset="2"/>
              </a:rPr>
              <a:t>e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) is a relationship</a:t>
            </a:r>
          </a:p>
          <a:p>
            <a:pPr lvl="1"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>
                <a:ea typeface="ＭＳ Ｐゴシック" panose="020B0600070205080204" pitchFamily="34" charset="-128"/>
                <a:sym typeface="Symbol" panose="05050102010706020507" pitchFamily="18" charset="2"/>
              </a:rPr>
              <a:t>Example: </a:t>
            </a:r>
          </a:p>
          <a:p>
            <a:pPr lvl="1">
              <a:buNone/>
              <a:tabLst>
                <a:tab pos="1536700" algn="ctr"/>
                <a:tab pos="3543300" algn="ctr"/>
                <a:tab pos="5481638" algn="ctr"/>
              </a:tabLst>
            </a:pPr>
            <a:r>
              <a:rPr lang="en-US" altLang="en-US" dirty="0">
                <a:ea typeface="ＭＳ Ｐゴシック" panose="020B0600070205080204" pitchFamily="34" charset="-128"/>
                <a:sym typeface="Symbol" panose="05050102010706020507" pitchFamily="18" charset="2"/>
              </a:rPr>
              <a:t>		        (44553,22222)  </a:t>
            </a:r>
            <a:r>
              <a:rPr lang="en-US" altLang="en-US" i="1" dirty="0">
                <a:ea typeface="ＭＳ Ｐゴシック" panose="020B0600070205080204" pitchFamily="34" charset="-128"/>
                <a:sym typeface="Symbol" panose="05050102010706020507" pitchFamily="18" charset="2"/>
              </a:rPr>
              <a:t>advisor</a:t>
            </a:r>
          </a:p>
        </p:txBody>
      </p:sp>
    </p:spTree>
    <p:extLst>
      <p:ext uri="{BB962C8B-B14F-4D97-AF65-F5344CB8AC3E}">
        <p14:creationId xmlns:p14="http://schemas.microsoft.com/office/powerpoint/2010/main" val="1071541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85725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Relationship Sets (Cont.)</a:t>
            </a:r>
          </a:p>
        </p:txBody>
      </p:sp>
      <p:sp>
        <p:nvSpPr>
          <p:cNvPr id="17411" name="Rectangle 3"/>
          <p:cNvSpPr>
            <a:spLocks noChangeArrowheads="1"/>
          </p:cNvSpPr>
          <p:nvPr/>
        </p:nvSpPr>
        <p:spPr bwMode="auto">
          <a:xfrm>
            <a:off x="2305236" y="1109663"/>
            <a:ext cx="7521391" cy="161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457200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Example: we define the relationship set 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advisor</a:t>
            </a:r>
            <a:r>
              <a:rPr kumimoji="1" lang="en-US" altLang="en-US" sz="1700" dirty="0">
                <a:solidFill>
                  <a:srgbClr val="000000"/>
                </a:solidFill>
              </a:rPr>
              <a:t> to denote the associations between students and the instructors who act as their advisors.</a:t>
            </a:r>
          </a:p>
          <a:p>
            <a:pPr marL="457200" indent="-4572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Pictorially, we draw a line between related entities.</a:t>
            </a: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11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</p:txBody>
      </p:sp>
      <p:pic>
        <p:nvPicPr>
          <p:cNvPr id="17412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7184" y="2488483"/>
            <a:ext cx="4967024" cy="27563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83755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2317750" y="85725"/>
            <a:ext cx="8350250" cy="609600"/>
          </a:xfrm>
        </p:spPr>
        <p:txBody>
          <a:bodyPr/>
          <a:lstStyle/>
          <a:p>
            <a:pPr>
              <a:defRPr/>
            </a:pPr>
            <a:r>
              <a:rPr lang="en-US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Relationship  Sets via ER Diagrams </a:t>
            </a:r>
          </a:p>
        </p:txBody>
      </p:sp>
      <p:sp>
        <p:nvSpPr>
          <p:cNvPr id="18435" name="Rectangle 3"/>
          <p:cNvSpPr>
            <a:spLocks noChangeArrowheads="1"/>
          </p:cNvSpPr>
          <p:nvPr/>
        </p:nvSpPr>
        <p:spPr bwMode="auto">
          <a:xfrm>
            <a:off x="2347595" y="1205034"/>
            <a:ext cx="7496810" cy="63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Diamonds represent relationship sets.</a:t>
            </a:r>
          </a:p>
        </p:txBody>
      </p:sp>
      <p:pic>
        <p:nvPicPr>
          <p:cNvPr id="1843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0208" y="2012264"/>
            <a:ext cx="4804855" cy="982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49245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Relationship Sets (Cont.)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914"/>
            <a:ext cx="7621047" cy="1250759"/>
          </a:xfrm>
        </p:spPr>
        <p:txBody>
          <a:bodyPr/>
          <a:lstStyle/>
          <a:p>
            <a:r>
              <a:rPr lang="en-US" altLang="en-US" dirty="0"/>
              <a:t>An attribute can also be associated with a relationship set.</a:t>
            </a:r>
          </a:p>
          <a:p>
            <a:r>
              <a:rPr lang="en-US" altLang="en-US" dirty="0"/>
              <a:t>For instance, the </a:t>
            </a:r>
            <a:r>
              <a:rPr lang="en-US" altLang="en-US" i="1" dirty="0"/>
              <a:t>advisor </a:t>
            </a:r>
            <a:r>
              <a:rPr lang="en-US" altLang="en-US" dirty="0"/>
              <a:t>relationship set between entity sets </a:t>
            </a:r>
            <a:r>
              <a:rPr lang="en-US" altLang="en-US" i="1" dirty="0"/>
              <a:t>instructor </a:t>
            </a:r>
            <a:r>
              <a:rPr lang="en-US" altLang="en-US" dirty="0"/>
              <a:t>and </a:t>
            </a:r>
            <a:r>
              <a:rPr lang="en-US" altLang="en-US" i="1" dirty="0"/>
              <a:t>student </a:t>
            </a:r>
            <a:r>
              <a:rPr lang="en-US" altLang="en-US" dirty="0"/>
              <a:t>may have the attribute </a:t>
            </a:r>
            <a:r>
              <a:rPr lang="en-US" altLang="en-US" i="1" dirty="0"/>
              <a:t>date </a:t>
            </a:r>
            <a:r>
              <a:rPr lang="en-US" altLang="en-US" dirty="0"/>
              <a:t>which tracks when the student started being associated with the advisor</a:t>
            </a:r>
          </a:p>
        </p:txBody>
      </p:sp>
      <p:pic>
        <p:nvPicPr>
          <p:cNvPr id="1946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745" y="2511552"/>
            <a:ext cx="5298478" cy="25131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13123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Roles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41350"/>
            <a:ext cx="7888097" cy="1476375"/>
          </a:xfrm>
        </p:spPr>
        <p:txBody>
          <a:bodyPr/>
          <a:lstStyle/>
          <a:p>
            <a:r>
              <a:rPr kumimoji="0" lang="en-US" altLang="en-US" dirty="0"/>
              <a:t>Entity sets of a relationship need not be distinct</a:t>
            </a:r>
          </a:p>
          <a:p>
            <a:pPr lvl="1"/>
            <a:r>
              <a:rPr kumimoji="0" lang="en-US" altLang="en-US" dirty="0">
                <a:ea typeface="ＭＳ Ｐゴシック" panose="020B0600070205080204" pitchFamily="34" charset="-128"/>
              </a:rPr>
              <a:t>Each occurrence of an entity set plays a “role” in the relationship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r>
              <a:rPr lang="en-US" altLang="en-US" dirty="0"/>
              <a:t>The labels “</a:t>
            </a:r>
            <a:r>
              <a:rPr lang="en-US" altLang="ja-JP" i="1" dirty="0" err="1"/>
              <a:t>course_id</a:t>
            </a:r>
            <a:r>
              <a:rPr lang="en-US" altLang="en-US" dirty="0"/>
              <a:t>”</a:t>
            </a:r>
            <a:r>
              <a:rPr lang="en-US" altLang="ja-JP" dirty="0"/>
              <a:t> and </a:t>
            </a:r>
            <a:r>
              <a:rPr lang="en-US" altLang="en-US" dirty="0"/>
              <a:t>“</a:t>
            </a:r>
            <a:r>
              <a:rPr lang="en-US" altLang="ja-JP" i="1" dirty="0" err="1"/>
              <a:t>prereq_id</a:t>
            </a:r>
            <a:r>
              <a:rPr lang="en-US" altLang="en-US" dirty="0"/>
              <a:t>”</a:t>
            </a:r>
            <a:r>
              <a:rPr lang="en-US" altLang="ja-JP" dirty="0"/>
              <a:t> are called </a:t>
            </a:r>
            <a:r>
              <a:rPr lang="en-US" altLang="ja-JP" b="1" dirty="0">
                <a:solidFill>
                  <a:srgbClr val="002060"/>
                </a:solidFill>
              </a:rPr>
              <a:t>roles</a:t>
            </a:r>
            <a:r>
              <a:rPr lang="en-US" altLang="ja-JP" dirty="0"/>
              <a:t>.</a:t>
            </a:r>
            <a:endParaRPr lang="en-US" altLang="en-US" dirty="0"/>
          </a:p>
        </p:txBody>
      </p:sp>
      <p:pic>
        <p:nvPicPr>
          <p:cNvPr id="21508" name="Picture 1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520" y="2478346"/>
            <a:ext cx="5139204" cy="1516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4440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Degree of a Relationship Set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8"/>
            <a:ext cx="7558787" cy="3783012"/>
          </a:xfrm>
        </p:spPr>
        <p:txBody>
          <a:bodyPr/>
          <a:lstStyle/>
          <a:p>
            <a:r>
              <a:rPr lang="en-US" altLang="en-US" dirty="0"/>
              <a:t>Binary relationship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involve two entity sets (or degree two).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most relationship sets in a database system are binary.</a:t>
            </a:r>
          </a:p>
          <a:p>
            <a:r>
              <a:rPr lang="en-US" altLang="en-US" dirty="0"/>
              <a:t>Relationships between more than two entity sets are rare.  Most relationships are binary. (More on this later.)</a:t>
            </a:r>
          </a:p>
          <a:p>
            <a:pPr lvl="1">
              <a:buClr>
                <a:srgbClr val="FF9933"/>
              </a:buClr>
            </a:pPr>
            <a:r>
              <a:rPr lang="en-US" altLang="en-US" dirty="0">
                <a:ea typeface="ＭＳ Ｐゴシック" panose="020B0600070205080204" pitchFamily="34" charset="-128"/>
              </a:rPr>
              <a:t>Example: </a:t>
            </a:r>
            <a:r>
              <a:rPr lang="en-US" altLang="en-US" i="1" dirty="0">
                <a:ea typeface="ＭＳ Ｐゴシック" panose="020B0600070205080204" pitchFamily="34" charset="-128"/>
              </a:rPr>
              <a:t>students</a:t>
            </a:r>
            <a:r>
              <a:rPr lang="en-US" altLang="en-US" dirty="0">
                <a:ea typeface="ＭＳ Ｐゴシック" panose="020B0600070205080204" pitchFamily="34" charset="-128"/>
              </a:rPr>
              <a:t> work on research </a:t>
            </a:r>
            <a:r>
              <a:rPr lang="en-US" altLang="en-US" i="1" dirty="0">
                <a:ea typeface="ＭＳ Ｐゴシック" panose="020B0600070205080204" pitchFamily="34" charset="-128"/>
              </a:rPr>
              <a:t>projects</a:t>
            </a:r>
            <a:r>
              <a:rPr lang="en-US" altLang="en-US" dirty="0">
                <a:ea typeface="ＭＳ Ｐゴシック" panose="020B0600070205080204" pitchFamily="34" charset="-128"/>
              </a:rPr>
              <a:t> under the guidance of an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</a:t>
            </a:r>
            <a:r>
              <a:rPr lang="en-US" altLang="en-US" dirty="0">
                <a:ea typeface="ＭＳ Ｐゴシック" panose="020B0600070205080204" pitchFamily="34" charset="-128"/>
              </a:rPr>
              <a:t>. </a:t>
            </a:r>
          </a:p>
          <a:p>
            <a:pPr lvl="1">
              <a:buClr>
                <a:srgbClr val="FF9933"/>
              </a:buClr>
            </a:pPr>
            <a:r>
              <a:rPr lang="en-US" altLang="en-US" dirty="0">
                <a:ea typeface="ＭＳ Ｐゴシック" panose="020B0600070205080204" pitchFamily="34" charset="-128"/>
              </a:rPr>
              <a:t>relationship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proj_guide</a:t>
            </a:r>
            <a:r>
              <a:rPr lang="en-US" altLang="en-US" dirty="0">
                <a:ea typeface="ＭＳ Ｐゴシック" panose="020B0600070205080204" pitchFamily="34" charset="-128"/>
              </a:rPr>
              <a:t> is a ternary relationship between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instructor, student, </a:t>
            </a:r>
            <a:r>
              <a:rPr lang="en-US" altLang="en-US" dirty="0">
                <a:ea typeface="ＭＳ Ｐゴシック" panose="020B0600070205080204" pitchFamily="34" charset="-128"/>
              </a:rPr>
              <a:t>and </a:t>
            </a:r>
            <a:r>
              <a:rPr lang="en-US" altLang="en-US" i="1" dirty="0">
                <a:ea typeface="ＭＳ Ｐゴシック" panose="020B0600070205080204" pitchFamily="34" charset="-128"/>
              </a:rPr>
              <a:t>project</a:t>
            </a:r>
            <a:endParaRPr kumimoji="0" lang="en-US" altLang="en-US" dirty="0">
              <a:ea typeface="ＭＳ Ｐゴシック" panose="020B0600070205080204" pitchFamily="34" charset="-128"/>
            </a:endParaRPr>
          </a:p>
          <a:p>
            <a:pPr lvl="1"/>
            <a:endParaRPr lang="en-US" altLang="en-US" sz="20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76830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1405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Entity-Relationship Model/</a:t>
            </a:r>
            <a:br>
              <a:rPr lang="en-US" altLang="en-US" sz="4267" i="1" dirty="0">
                <a:solidFill>
                  <a:schemeClr val="bg1"/>
                </a:solidFill>
              </a:rPr>
            </a:br>
            <a:r>
              <a:rPr lang="en-US" altLang="en-US" sz="4267" i="1" dirty="0">
                <a:solidFill>
                  <a:schemeClr val="bg1"/>
                </a:solidFill>
              </a:rPr>
              <a:t>Modeling</a:t>
            </a:r>
            <a:endParaRPr lang="en-US" altLang="en-US" sz="2400" i="1" dirty="0">
              <a:solidFill>
                <a:schemeClr val="bg1"/>
              </a:solidFill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2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-- Lecture  2</a:t>
            </a:r>
          </a:p>
        </p:txBody>
      </p:sp>
    </p:spTree>
    <p:extLst>
      <p:ext uri="{BB962C8B-B14F-4D97-AF65-F5344CB8AC3E}">
        <p14:creationId xmlns:p14="http://schemas.microsoft.com/office/powerpoint/2010/main" val="39148733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Mapping Cardinality Constraints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93788"/>
            <a:ext cx="7612170" cy="4114800"/>
          </a:xfrm>
        </p:spPr>
        <p:txBody>
          <a:bodyPr/>
          <a:lstStyle/>
          <a:p>
            <a:r>
              <a:rPr lang="en-US" altLang="en-US" dirty="0"/>
              <a:t>Express the number of entities to which another entity can be associated via a relationship set.</a:t>
            </a:r>
          </a:p>
          <a:p>
            <a:r>
              <a:rPr lang="en-US" altLang="en-US" dirty="0"/>
              <a:t>Most useful in describing binary relationship sets.</a:t>
            </a:r>
          </a:p>
          <a:p>
            <a:r>
              <a:rPr lang="en-US" altLang="en-US" dirty="0"/>
              <a:t>For a binary relationship set the mapping cardinality must be one of the following types: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One to one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One to many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Many to one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Many to many </a:t>
            </a:r>
          </a:p>
        </p:txBody>
      </p:sp>
    </p:spTree>
    <p:extLst>
      <p:ext uri="{BB962C8B-B14F-4D97-AF65-F5344CB8AC3E}">
        <p14:creationId xmlns:p14="http://schemas.microsoft.com/office/powerpoint/2010/main" val="37532160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sz="24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Representing Cardinality Constraints in ER Diagram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3475"/>
            <a:ext cx="7647681" cy="274478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We express cardinality constraints by drawing either a directed line (</a:t>
            </a:r>
            <a:r>
              <a:rPr lang="en-US" altLang="en-US" dirty="0">
                <a:sym typeface="Symbol" panose="05050102010706020507" pitchFamily="18" charset="2"/>
              </a:rPr>
              <a:t>), signifying “one,” or an undirected line (—), signifying “many,” between the relationship set and the entity set.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 sz="800" dirty="0">
              <a:sym typeface="Symbol" panose="05050102010706020507" pitchFamily="18" charset="2"/>
            </a:endParaRPr>
          </a:p>
          <a:p>
            <a:pPr>
              <a:lnSpc>
                <a:spcPct val="90000"/>
              </a:lnSpc>
            </a:pPr>
            <a:r>
              <a:rPr lang="en-US" altLang="en-US" dirty="0"/>
              <a:t>One-to-one relationship between an </a:t>
            </a:r>
            <a:r>
              <a:rPr lang="en-US" altLang="en-US" i="1" dirty="0"/>
              <a:t>instructor</a:t>
            </a:r>
            <a:r>
              <a:rPr lang="en-US" altLang="en-US" dirty="0"/>
              <a:t> and a </a:t>
            </a:r>
            <a:r>
              <a:rPr lang="en-US" altLang="en-US" i="1" dirty="0"/>
              <a:t>student </a:t>
            </a:r>
            <a:r>
              <a:rPr lang="en-US" altLang="en-US" dirty="0"/>
              <a:t>: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A student is associated with at most one </a:t>
            </a:r>
            <a:r>
              <a:rPr lang="en-US" altLang="en-US" i="1" dirty="0">
                <a:ea typeface="ＭＳ Ｐゴシック" panose="020B0600070205080204" pitchFamily="34" charset="-128"/>
              </a:rPr>
              <a:t>instructor</a:t>
            </a:r>
            <a:r>
              <a:rPr lang="en-US" altLang="en-US" dirty="0">
                <a:ea typeface="ＭＳ Ｐゴシック" panose="020B0600070205080204" pitchFamily="34" charset="-128"/>
              </a:rPr>
              <a:t> via the relationship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A </a:t>
            </a:r>
            <a:r>
              <a:rPr lang="en-US" altLang="en-US" i="1" dirty="0">
                <a:ea typeface="ＭＳ Ｐゴシック" panose="020B0600070205080204" pitchFamily="34" charset="-128"/>
              </a:rPr>
              <a:t>student</a:t>
            </a:r>
            <a:r>
              <a:rPr lang="en-US" altLang="en-US" dirty="0">
                <a:ea typeface="ＭＳ Ｐゴシック" panose="020B0600070205080204" pitchFamily="34" charset="-128"/>
              </a:rPr>
              <a:t> is associated with at most one </a:t>
            </a:r>
            <a:r>
              <a:rPr lang="en-US" altLang="en-US" i="1" dirty="0">
                <a:ea typeface="ＭＳ Ｐゴシック" panose="020B0600070205080204" pitchFamily="34" charset="-128"/>
              </a:rPr>
              <a:t>department</a:t>
            </a:r>
            <a:r>
              <a:rPr lang="en-US" altLang="en-US" dirty="0">
                <a:ea typeface="ＭＳ Ｐゴシック" panose="020B0600070205080204" pitchFamily="34" charset="-128"/>
              </a:rPr>
              <a:t> via </a:t>
            </a:r>
            <a:r>
              <a:rPr lang="en-US" altLang="en-US" i="1" dirty="0" err="1">
                <a:ea typeface="ＭＳ Ｐゴシック" panose="020B0600070205080204" pitchFamily="34" charset="-128"/>
              </a:rPr>
              <a:t>stud_dept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  <p:pic>
        <p:nvPicPr>
          <p:cNvPr id="30724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418"/>
          <a:stretch>
            <a:fillRect/>
          </a:stretch>
        </p:blipFill>
        <p:spPr bwMode="auto">
          <a:xfrm>
            <a:off x="3791713" y="3654347"/>
            <a:ext cx="5534851" cy="1453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12764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690" name="Rectangle 2"/>
          <p:cNvSpPr>
            <a:spLocks noGrp="1" noChangeArrowheads="1"/>
          </p:cNvSpPr>
          <p:nvPr>
            <p:ph type="title"/>
          </p:nvPr>
        </p:nvSpPr>
        <p:spPr>
          <a:xfrm>
            <a:off x="2343150" y="95250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One-to-Many Relationship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7481" y="1087438"/>
            <a:ext cx="7643672" cy="1582610"/>
          </a:xfrm>
        </p:spPr>
        <p:txBody>
          <a:bodyPr/>
          <a:lstStyle/>
          <a:p>
            <a:r>
              <a:rPr lang="en-US" altLang="en-US" dirty="0"/>
              <a:t>one-to-many relationship between an </a:t>
            </a:r>
            <a:r>
              <a:rPr lang="en-US" altLang="en-US" i="1" dirty="0"/>
              <a:t>instructor</a:t>
            </a:r>
            <a:r>
              <a:rPr lang="en-US" altLang="en-US" dirty="0"/>
              <a:t> and a </a:t>
            </a:r>
            <a:r>
              <a:rPr lang="en-US" altLang="en-US" i="1" dirty="0"/>
              <a:t>student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an instructor is associated with several (including 0) students via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 student is associated with at most one instructor via advisor, </a:t>
            </a:r>
          </a:p>
        </p:txBody>
      </p:sp>
      <p:pic>
        <p:nvPicPr>
          <p:cNvPr id="31748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59" b="44698"/>
          <a:stretch>
            <a:fillRect/>
          </a:stretch>
        </p:blipFill>
        <p:spPr bwMode="auto">
          <a:xfrm>
            <a:off x="3864864" y="2372472"/>
            <a:ext cx="5152400" cy="1497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537963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738" name="Rectangle 2"/>
          <p:cNvSpPr>
            <a:spLocks noGrp="1" noChangeArrowheads="1"/>
          </p:cNvSpPr>
          <p:nvPr>
            <p:ph type="title"/>
          </p:nvPr>
        </p:nvSpPr>
        <p:spPr>
          <a:xfrm>
            <a:off x="2376488" y="225425"/>
            <a:ext cx="8113712" cy="4572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Many-to-One Relationships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69725" y="1108012"/>
            <a:ext cx="7752101" cy="1814512"/>
          </a:xfrm>
        </p:spPr>
        <p:txBody>
          <a:bodyPr/>
          <a:lstStyle/>
          <a:p>
            <a:r>
              <a:rPr lang="en-US" altLang="en-US" dirty="0"/>
              <a:t>In a many-to-one relationship between an </a:t>
            </a:r>
            <a:r>
              <a:rPr lang="en-US" altLang="en-US" i="1" dirty="0"/>
              <a:t>instructor</a:t>
            </a:r>
            <a:r>
              <a:rPr lang="en-US" altLang="en-US" dirty="0"/>
              <a:t> and a </a:t>
            </a:r>
            <a:r>
              <a:rPr lang="en-US" altLang="en-US" i="1" dirty="0"/>
              <a:t>student,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an instructor</a:t>
            </a:r>
            <a:r>
              <a:rPr lang="en-US" altLang="en-US" i="1" dirty="0"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ea typeface="ＭＳ Ｐゴシック" panose="020B0600070205080204" pitchFamily="34" charset="-128"/>
              </a:rPr>
              <a:t> is associated with at most one student via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</a:t>
            </a:r>
            <a:r>
              <a:rPr lang="en-US" altLang="en-US" dirty="0">
                <a:ea typeface="ＭＳ Ｐゴシック" panose="020B0600070205080204" pitchFamily="34" charset="-128"/>
              </a:rPr>
              <a:t>,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and a student is associated with several (including 0) instructors via </a:t>
            </a:r>
            <a:r>
              <a:rPr lang="en-US" altLang="en-US" i="1" dirty="0">
                <a:ea typeface="ＭＳ Ｐゴシック" panose="020B0600070205080204" pitchFamily="34" charset="-128"/>
              </a:rPr>
              <a:t>advisor</a:t>
            </a:r>
          </a:p>
        </p:txBody>
      </p:sp>
      <p:pic>
        <p:nvPicPr>
          <p:cNvPr id="32772" name="Picture 5"/>
          <p:cNvPicPr preferRelativeResize="0"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164" b="6378"/>
          <a:stretch>
            <a:fillRect/>
          </a:stretch>
        </p:blipFill>
        <p:spPr bwMode="auto">
          <a:xfrm>
            <a:off x="3523870" y="2532455"/>
            <a:ext cx="5876163" cy="181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3" name="Line 6"/>
          <p:cNvSpPr>
            <a:spLocks noChangeShapeType="1"/>
          </p:cNvSpPr>
          <p:nvPr/>
        </p:nvSpPr>
        <p:spPr bwMode="auto">
          <a:xfrm>
            <a:off x="7464425" y="3944939"/>
            <a:ext cx="228600" cy="1587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lg"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152238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7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Many-to-Many Relationship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3789"/>
            <a:ext cx="7772972" cy="1546225"/>
          </a:xfrm>
        </p:spPr>
        <p:txBody>
          <a:bodyPr/>
          <a:lstStyle/>
          <a:p>
            <a:r>
              <a:rPr lang="en-US" altLang="en-US" dirty="0"/>
              <a:t>An instructor is associated with several (possibly 0) students via </a:t>
            </a:r>
            <a:r>
              <a:rPr lang="en-US" altLang="en-US" i="1" dirty="0"/>
              <a:t>advisor</a:t>
            </a:r>
          </a:p>
          <a:p>
            <a:r>
              <a:rPr lang="en-US" altLang="en-US" dirty="0"/>
              <a:t>A student is associated with several (possibly 0) instructors via </a:t>
            </a:r>
            <a:r>
              <a:rPr lang="en-US" altLang="en-US" i="1" dirty="0"/>
              <a:t>advisor</a:t>
            </a:r>
            <a:r>
              <a:rPr lang="en-US" altLang="en-US" dirty="0"/>
              <a:t> </a:t>
            </a:r>
          </a:p>
        </p:txBody>
      </p:sp>
      <p:pic>
        <p:nvPicPr>
          <p:cNvPr id="33796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2334480"/>
            <a:ext cx="6161088" cy="1260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71894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834" name="Rectangle 2"/>
          <p:cNvSpPr>
            <a:spLocks noGrp="1" noChangeArrowheads="1"/>
          </p:cNvSpPr>
          <p:nvPr>
            <p:ph type="title"/>
          </p:nvPr>
        </p:nvSpPr>
        <p:spPr>
          <a:xfrm>
            <a:off x="2820988" y="233363"/>
            <a:ext cx="7427912" cy="455612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Total and Partial Participation</a:t>
            </a:r>
          </a:p>
        </p:txBody>
      </p:sp>
      <p:sp>
        <p:nvSpPr>
          <p:cNvPr id="34819" name="Rectangle 3"/>
          <p:cNvSpPr>
            <a:spLocks noChangeArrowheads="1"/>
          </p:cNvSpPr>
          <p:nvPr/>
        </p:nvSpPr>
        <p:spPr bwMode="auto">
          <a:xfrm>
            <a:off x="2296358" y="1068642"/>
            <a:ext cx="7762043" cy="45762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08585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b="1" dirty="0">
                <a:solidFill>
                  <a:srgbClr val="000000"/>
                </a:solidFill>
              </a:rPr>
              <a:t>Total participation </a:t>
            </a:r>
            <a:r>
              <a:rPr kumimoji="1" lang="en-US" altLang="en-US" sz="1700" dirty="0">
                <a:solidFill>
                  <a:srgbClr val="000000"/>
                </a:solidFill>
              </a:rPr>
              <a:t>(indicated by double line):  every entity in the entity set participates in at least one relationship in the relationship set</a:t>
            </a: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  <a:buFont typeface="Monotype Sorts" charset="2"/>
              <a:buChar char="n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lvl="1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00"/>
              </a:buClr>
              <a:buSzPct val="80000"/>
            </a:pPr>
            <a:endParaRPr kumimoji="1" lang="en-US" altLang="en-US" sz="1700" dirty="0">
              <a:solidFill>
                <a:srgbClr val="000000"/>
              </a:solidFill>
            </a:endParaRPr>
          </a:p>
          <a:p>
            <a:pPr lvl="1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00"/>
              </a:buClr>
              <a:buSzPct val="80000"/>
            </a:pPr>
            <a:r>
              <a:rPr kumimoji="1" lang="en-US" altLang="en-US" sz="1700" dirty="0">
                <a:solidFill>
                  <a:srgbClr val="000000"/>
                </a:solidFill>
              </a:rPr>
              <a:t>participation of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student  </a:t>
            </a:r>
            <a:r>
              <a:rPr kumimoji="1" lang="en-US" altLang="en-US" sz="1700" dirty="0">
                <a:solidFill>
                  <a:srgbClr val="000000"/>
                </a:solidFill>
              </a:rPr>
              <a:t>in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advisor r</a:t>
            </a:r>
            <a:r>
              <a:rPr kumimoji="1" lang="en-US" altLang="en-US" sz="1700" dirty="0">
                <a:solidFill>
                  <a:srgbClr val="000000"/>
                </a:solidFill>
              </a:rPr>
              <a:t>elation is total</a:t>
            </a:r>
          </a:p>
          <a:p>
            <a:pPr marL="1200150" lvl="2" indent="-3429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90000"/>
              <a:buFont typeface="Wingdings" panose="05000000000000000000" pitchFamily="2" charset="2"/>
              <a:buChar char="§"/>
            </a:pPr>
            <a:r>
              <a:rPr kumimoji="1" lang="en-US" altLang="en-US" sz="1700" dirty="0">
                <a:solidFill>
                  <a:srgbClr val="000000"/>
                </a:solidFill>
              </a:rPr>
              <a:t> every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student </a:t>
            </a:r>
            <a:r>
              <a:rPr kumimoji="1" lang="en-US" altLang="en-US" sz="1700" dirty="0">
                <a:solidFill>
                  <a:srgbClr val="000000"/>
                </a:solidFill>
              </a:rPr>
              <a:t>must have an associated instructor</a:t>
            </a:r>
          </a:p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002060"/>
              </a:buClr>
              <a:buSzPct val="110000"/>
              <a:buFont typeface="Wingdings" panose="05000000000000000000" pitchFamily="2" charset="2"/>
              <a:buChar char="§"/>
            </a:pPr>
            <a:r>
              <a:rPr kumimoji="1" lang="en-US" altLang="en-US" sz="1700" b="1" dirty="0">
                <a:solidFill>
                  <a:srgbClr val="000000"/>
                </a:solidFill>
              </a:rPr>
              <a:t>Partial participation</a:t>
            </a:r>
            <a:r>
              <a:rPr kumimoji="1" lang="en-US" altLang="en-US" sz="1700" dirty="0">
                <a:solidFill>
                  <a:srgbClr val="000000"/>
                </a:solidFill>
              </a:rPr>
              <a:t>:  some entities may not participate in any relationship in the relationship set</a:t>
            </a:r>
          </a:p>
          <a:p>
            <a:pPr marL="800100" lvl="1" indent="-3429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9900"/>
              </a:buClr>
              <a:buSzPct val="110000"/>
              <a:buFont typeface="Arial" panose="020B0604020202020204" pitchFamily="34" charset="0"/>
              <a:buChar char="•"/>
            </a:pPr>
            <a:r>
              <a:rPr kumimoji="1" lang="en-US" altLang="en-US" sz="1700" dirty="0">
                <a:solidFill>
                  <a:srgbClr val="000000"/>
                </a:solidFill>
              </a:rPr>
              <a:t>Example: participation of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instructor</a:t>
            </a:r>
            <a:r>
              <a:rPr kumimoji="1" lang="en-US" altLang="en-US" sz="1700" dirty="0">
                <a:solidFill>
                  <a:srgbClr val="000000"/>
                </a:solidFill>
              </a:rPr>
              <a:t> in </a:t>
            </a:r>
            <a:r>
              <a:rPr kumimoji="1" lang="en-US" altLang="en-US" sz="1700" i="1" dirty="0">
                <a:solidFill>
                  <a:srgbClr val="000000"/>
                </a:solidFill>
              </a:rPr>
              <a:t>advisor</a:t>
            </a:r>
            <a:r>
              <a:rPr kumimoji="1" lang="en-US" altLang="en-US" sz="1700" dirty="0">
                <a:solidFill>
                  <a:srgbClr val="000000"/>
                </a:solidFill>
              </a:rPr>
              <a:t> is partial</a:t>
            </a:r>
          </a:p>
        </p:txBody>
      </p:sp>
      <p:pic>
        <p:nvPicPr>
          <p:cNvPr id="34820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232" y="2000875"/>
            <a:ext cx="5513387" cy="108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42664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Primary Key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222376"/>
            <a:ext cx="7647681" cy="3386201"/>
          </a:xfrm>
        </p:spPr>
        <p:txBody>
          <a:bodyPr/>
          <a:lstStyle/>
          <a:p>
            <a:r>
              <a:rPr lang="en-US" altLang="en-US" dirty="0"/>
              <a:t>Primary keys provide a way to specify how entities and  relations are distinguished.  We will consider: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Entity sets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Relationship sets.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Weak entity sets</a:t>
            </a:r>
          </a:p>
          <a:p>
            <a:pPr lvl="1"/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532696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Primary key for Entity Sets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77926"/>
            <a:ext cx="7534401" cy="3893947"/>
          </a:xfrm>
        </p:spPr>
        <p:txBody>
          <a:bodyPr/>
          <a:lstStyle/>
          <a:p>
            <a:r>
              <a:rPr lang="en-US" altLang="en-US" dirty="0"/>
              <a:t>By definition, individual entities are distinct.</a:t>
            </a:r>
          </a:p>
          <a:p>
            <a:r>
              <a:rPr lang="en-US" altLang="en-US" dirty="0"/>
              <a:t>From database perspective, the differences among them must be expressed in terms of their attributes.</a:t>
            </a:r>
          </a:p>
          <a:p>
            <a:r>
              <a:rPr lang="en-US" altLang="en-US" dirty="0"/>
              <a:t>The values of the attribute values of an entity must be such that they can uniquely identify the entity.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No two entities in an entity set are allowed to have exactly the same value for all attributes.</a:t>
            </a:r>
          </a:p>
          <a:p>
            <a:r>
              <a:rPr lang="en-US" altLang="en-US" dirty="0"/>
              <a:t>A key for an entity is a set of attributes that suffice to distinguish entities from each other</a:t>
            </a:r>
          </a:p>
        </p:txBody>
      </p:sp>
    </p:spTree>
    <p:extLst>
      <p:ext uri="{BB962C8B-B14F-4D97-AF65-F5344CB8AC3E}">
        <p14:creationId xmlns:p14="http://schemas.microsoft.com/office/powerpoint/2010/main" val="18772149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Crow’s Foot Notation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28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42744458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Crow’s Foot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29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– Lecture 2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744618"/>
            <a:ext cx="11778953" cy="5516482"/>
          </a:xfrm>
        </p:spPr>
        <p:txBody>
          <a:bodyPr>
            <a:noAutofit/>
          </a:bodyPr>
          <a:lstStyle/>
          <a:p>
            <a:r>
              <a:rPr lang="en-US" dirty="0"/>
              <a:t>I use Crow’s Foot Notation:</a:t>
            </a:r>
          </a:p>
          <a:p>
            <a:pPr lvl="1"/>
            <a:r>
              <a:rPr lang="en-US" dirty="0"/>
              <a:t>Simpler and more compact.</a:t>
            </a:r>
          </a:p>
          <a:p>
            <a:pPr lvl="1"/>
            <a:r>
              <a:rPr lang="en-US" dirty="0"/>
              <a:t>Very similar to what MySQL uses.</a:t>
            </a:r>
          </a:p>
          <a:p>
            <a:pPr lvl="1"/>
            <a:r>
              <a:rPr lang="en-US" dirty="0"/>
              <a:t>Less tedious, but less expressive/complete.</a:t>
            </a:r>
          </a:p>
          <a:p>
            <a:r>
              <a:rPr lang="en-US" dirty="0"/>
              <a:t>There is a good tutorial at ... </a:t>
            </a:r>
            <a:br>
              <a:rPr lang="en-US" dirty="0"/>
            </a:br>
            <a:r>
              <a:rPr lang="en-US" dirty="0">
                <a:hlinkClick r:id="rId4"/>
              </a:rPr>
              <a:t>https://www.vertabelo.com/blog/crow-s-foot-notation/</a:t>
            </a:r>
            <a:r>
              <a:rPr lang="en-US" dirty="0"/>
              <a:t> </a:t>
            </a:r>
          </a:p>
          <a:p>
            <a:r>
              <a:rPr lang="en-US" dirty="0"/>
              <a:t>There are several other types of visual notations, and you can find examples.</a:t>
            </a:r>
          </a:p>
          <a:p>
            <a:pPr lvl="1"/>
            <a:r>
              <a:rPr lang="en-US" dirty="0"/>
              <a:t>I will mostly use Crow’s Foot in class, assignments, etc.</a:t>
            </a:r>
          </a:p>
          <a:p>
            <a:pPr lvl="1"/>
            <a:r>
              <a:rPr lang="en-US" dirty="0"/>
              <a:t>I will occasionally ask questions about the notation that the book uses on HW/exams.</a:t>
            </a:r>
          </a:p>
          <a:p>
            <a:r>
              <a:rPr lang="en-US" dirty="0"/>
              <a:t>What we are going to do now is ... ...</a:t>
            </a:r>
          </a:p>
          <a:p>
            <a:pPr lvl="1"/>
            <a:r>
              <a:rPr lang="en-US" dirty="0"/>
              <a:t>Play with two sets of tools.</a:t>
            </a:r>
          </a:p>
          <a:p>
            <a:pPr lvl="1"/>
            <a:r>
              <a:rPr lang="en-US" dirty="0"/>
              <a:t>Start doing a little modeling.</a:t>
            </a:r>
          </a:p>
        </p:txBody>
      </p:sp>
    </p:spTree>
    <p:extLst>
      <p:ext uri="{BB962C8B-B14F-4D97-AF65-F5344CB8AC3E}">
        <p14:creationId xmlns:p14="http://schemas.microsoft.com/office/powerpoint/2010/main" val="2673707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ER Model and Modeling (From Book)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</a:pPr>
            <a:fld id="{90347777-9F03-6D4D-9A15-765D7EB37993}" type="slidenum">
              <a:rPr lang="en-US" altLang="en-US" sz="1600" b="1">
                <a:solidFill>
                  <a:schemeClr val="bg1"/>
                </a:solidFill>
              </a:rPr>
              <a:pPr>
                <a:lnSpc>
                  <a:spcPts val="3200"/>
                </a:lnSpc>
                <a:spcBef>
                  <a:spcPct val="0"/>
                </a:spcBef>
                <a:buNone/>
              </a:pPr>
              <a:t>3</a:t>
            </a:fld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dirty="0">
                <a:solidFill>
                  <a:schemeClr val="bg1"/>
                </a:solidFill>
              </a:rPr>
              <a:t>|</a:t>
            </a:r>
            <a:r>
              <a:rPr lang="en-US" altLang="en-US" sz="1600" b="1" dirty="0">
                <a:solidFill>
                  <a:schemeClr val="bg1"/>
                </a:solidFill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13667195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Crow’s Foot Notation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lvl="0"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lvl="0"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30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-- Lecture  2</a:t>
            </a:r>
            <a:endParaRPr kumimoji="0" lang="en-US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C11BF7-4120-394C-BDBB-4AC196607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3304" y="671453"/>
            <a:ext cx="8364682" cy="54203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213307-5559-E64A-A573-8186DCDB9B2F}"/>
              </a:ext>
            </a:extLst>
          </p:cNvPr>
          <p:cNvSpPr txBox="1"/>
          <p:nvPr/>
        </p:nvSpPr>
        <p:spPr>
          <a:xfrm>
            <a:off x="216093" y="1059872"/>
            <a:ext cx="279403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Concepts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Levels: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Conceptual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Logical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Physical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Two directions: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To-Down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Bottom-Up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Meet-in-the-Middle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The concepts are general</a:t>
            </a:r>
            <a:br>
              <a:rPr lang="en-US" dirty="0"/>
            </a:br>
            <a:r>
              <a:rPr lang="en-US" dirty="0"/>
              <a:t>and apply to all modeling,</a:t>
            </a:r>
            <a:br>
              <a:rPr lang="en-US" dirty="0"/>
            </a:br>
            <a:r>
              <a:rPr lang="en-US" dirty="0"/>
              <a:t>not just Crow’s Feet.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8A5E5E-039C-9E44-9A15-3ED4185F642B}"/>
              </a:ext>
            </a:extLst>
          </p:cNvPr>
          <p:cNvSpPr/>
          <p:nvPr/>
        </p:nvSpPr>
        <p:spPr>
          <a:xfrm>
            <a:off x="4983113" y="145488"/>
            <a:ext cx="65328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Good intro: https://www.vertabelo.com/blog/crow-s-foot-notation/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87895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Demos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31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– Lecture 2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1153390"/>
            <a:ext cx="11778953" cy="5107709"/>
          </a:xfrm>
        </p:spPr>
        <p:txBody>
          <a:bodyPr>
            <a:noAutofit/>
          </a:bodyPr>
          <a:lstStyle/>
          <a:p>
            <a:r>
              <a:rPr lang="en-US" dirty="0"/>
              <a:t>MySQL Workbench</a:t>
            </a:r>
          </a:p>
          <a:p>
            <a:r>
              <a:rPr lang="en-US" dirty="0" err="1"/>
              <a:t>LucidChart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6033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4267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Introduction to the Relational Model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32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2</a:t>
            </a:r>
          </a:p>
        </p:txBody>
      </p:sp>
    </p:spTree>
    <p:extLst>
      <p:ext uri="{BB962C8B-B14F-4D97-AF65-F5344CB8AC3E}">
        <p14:creationId xmlns:p14="http://schemas.microsoft.com/office/powerpoint/2010/main" val="26720736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Relational Model/Algebra Overview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33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33321477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2: Intro to Relational Model</a:t>
            </a:r>
          </a:p>
        </p:txBody>
      </p:sp>
    </p:spTree>
    <p:extLst>
      <p:ext uri="{BB962C8B-B14F-4D97-AF65-F5344CB8AC3E}">
        <p14:creationId xmlns:p14="http://schemas.microsoft.com/office/powerpoint/2010/main" val="17951049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762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Outline</a:t>
            </a:r>
          </a:p>
        </p:txBody>
      </p:sp>
      <p:sp>
        <p:nvSpPr>
          <p:cNvPr id="51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4900"/>
            <a:ext cx="7496760" cy="277215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Structure of Relational Databases</a:t>
            </a:r>
          </a:p>
          <a:p>
            <a:r>
              <a:rPr lang="en-US" altLang="en-US" dirty="0"/>
              <a:t>Database Schema</a:t>
            </a:r>
          </a:p>
          <a:p>
            <a:r>
              <a:rPr lang="en-US" altLang="en-US" dirty="0"/>
              <a:t>Keys</a:t>
            </a:r>
          </a:p>
          <a:p>
            <a:r>
              <a:rPr lang="en-US" altLang="en-US" dirty="0"/>
              <a:t>Schema Diagrams</a:t>
            </a:r>
          </a:p>
          <a:p>
            <a:r>
              <a:rPr lang="en-US" altLang="en-US" dirty="0"/>
              <a:t>Relational Query Languages</a:t>
            </a:r>
          </a:p>
          <a:p>
            <a:r>
              <a:rPr lang="en-US" altLang="en-US" dirty="0"/>
              <a:t>The Relational Algebra</a:t>
            </a:r>
          </a:p>
          <a:p>
            <a:endParaRPr lang="en-US" altLang="en-US" dirty="0"/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8F77BD2C-A864-AD4F-8129-22D22408F639}"/>
              </a:ext>
            </a:extLst>
          </p:cNvPr>
          <p:cNvSpPr/>
          <p:nvPr/>
        </p:nvSpPr>
        <p:spPr bwMode="auto">
          <a:xfrm>
            <a:off x="6040731" y="1028700"/>
            <a:ext cx="1648542" cy="2514600"/>
          </a:xfrm>
          <a:prstGeom prst="rightBrace">
            <a:avLst>
              <a:gd name="adj1" fmla="val 8333"/>
              <a:gd name="adj2" fmla="val 50408"/>
            </a:avLst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Helvetica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3BB4AB-69AA-7746-A59B-C02B9A1D17E6}"/>
              </a:ext>
            </a:extLst>
          </p:cNvPr>
          <p:cNvSpPr txBox="1"/>
          <p:nvPr/>
        </p:nvSpPr>
        <p:spPr>
          <a:xfrm>
            <a:off x="7889392" y="1662546"/>
            <a:ext cx="379943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Introduction to concepts</a:t>
            </a:r>
            <a:br>
              <a:rPr lang="en-US" sz="2400" dirty="0">
                <a:solidFill>
                  <a:srgbClr val="FF0000"/>
                </a:solidFill>
              </a:rPr>
            </a:br>
            <a:r>
              <a:rPr lang="en-US" sz="2400" dirty="0">
                <a:solidFill>
                  <a:srgbClr val="FF0000"/>
                </a:solidFill>
              </a:rPr>
              <a:t>in this lecture.</a:t>
            </a:r>
            <a:br>
              <a:rPr lang="en-US" sz="2400" dirty="0">
                <a:solidFill>
                  <a:srgbClr val="FF0000"/>
                </a:solidFill>
              </a:rPr>
            </a:br>
            <a:endParaRPr lang="en-US" sz="2400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We will progressively</a:t>
            </a:r>
            <a:br>
              <a:rPr lang="en-US" sz="2400" dirty="0">
                <a:solidFill>
                  <a:srgbClr val="FF0000"/>
                </a:solidFill>
              </a:rPr>
            </a:br>
            <a:r>
              <a:rPr lang="en-US" sz="2400" dirty="0">
                <a:solidFill>
                  <a:srgbClr val="FF0000"/>
                </a:solidFill>
              </a:rPr>
              <a:t>cover in more detail.</a:t>
            </a:r>
          </a:p>
        </p:txBody>
      </p:sp>
    </p:spTree>
    <p:extLst>
      <p:ext uri="{BB962C8B-B14F-4D97-AF65-F5344CB8AC3E}">
        <p14:creationId xmlns:p14="http://schemas.microsoft.com/office/powerpoint/2010/main" val="3554517236"/>
      </p:ext>
    </p:extLst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Example of a </a:t>
            </a:r>
            <a:r>
              <a:rPr lang="en-US" altLang="en-US" i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Instructor</a:t>
            </a: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 Relation</a:t>
            </a:r>
          </a:p>
        </p:txBody>
      </p:sp>
      <p:pic>
        <p:nvPicPr>
          <p:cNvPr id="5122" name="Picture 3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966" y="1320800"/>
            <a:ext cx="5291137" cy="397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3" name="Text Box 4"/>
          <p:cNvSpPr txBox="1">
            <a:spLocks noChangeArrowheads="1"/>
          </p:cNvSpPr>
          <p:nvPr/>
        </p:nvSpPr>
        <p:spPr bwMode="auto">
          <a:xfrm>
            <a:off x="5904490" y="727075"/>
            <a:ext cx="14541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t>attributes</a:t>
            </a:r>
          </a:p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t>(or columns)</a:t>
            </a: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124" name="Line 5"/>
          <p:cNvSpPr>
            <a:spLocks noChangeShapeType="1"/>
          </p:cNvSpPr>
          <p:nvPr/>
        </p:nvSpPr>
        <p:spPr bwMode="auto">
          <a:xfrm flipH="1">
            <a:off x="2102428" y="931864"/>
            <a:ext cx="3889375" cy="3778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25" name="Line 6"/>
          <p:cNvSpPr>
            <a:spLocks noChangeShapeType="1"/>
          </p:cNvSpPr>
          <p:nvPr/>
        </p:nvSpPr>
        <p:spPr bwMode="auto">
          <a:xfrm flipH="1">
            <a:off x="3472440" y="985838"/>
            <a:ext cx="2557462" cy="3238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26" name="Line 7"/>
          <p:cNvSpPr>
            <a:spLocks noChangeShapeType="1"/>
          </p:cNvSpPr>
          <p:nvPr/>
        </p:nvSpPr>
        <p:spPr bwMode="auto">
          <a:xfrm flipH="1">
            <a:off x="4683702" y="958851"/>
            <a:ext cx="1320800" cy="3603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27" name="Text Box 8"/>
          <p:cNvSpPr txBox="1">
            <a:spLocks noChangeArrowheads="1"/>
          </p:cNvSpPr>
          <p:nvPr/>
        </p:nvSpPr>
        <p:spPr bwMode="auto">
          <a:xfrm>
            <a:off x="5852102" y="1916113"/>
            <a:ext cx="10858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t>tuples</a:t>
            </a:r>
          </a:p>
          <a:p>
            <a:pPr marL="0" marR="0" lvl="0" indent="0" algn="ctr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t>(or rows)</a:t>
            </a:r>
            <a:endParaRPr kumimoji="0" lang="en-US" alt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128" name="Line 9"/>
          <p:cNvSpPr>
            <a:spLocks noChangeShapeType="1"/>
          </p:cNvSpPr>
          <p:nvPr/>
        </p:nvSpPr>
        <p:spPr bwMode="auto">
          <a:xfrm flipH="1" flipV="1">
            <a:off x="5606041" y="1881188"/>
            <a:ext cx="369887" cy="2206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29" name="Line 10"/>
          <p:cNvSpPr>
            <a:spLocks noChangeShapeType="1"/>
          </p:cNvSpPr>
          <p:nvPr/>
        </p:nvSpPr>
        <p:spPr bwMode="auto">
          <a:xfrm flipH="1">
            <a:off x="5593341" y="2100263"/>
            <a:ext cx="369887" cy="111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30" name="Line 11"/>
          <p:cNvSpPr>
            <a:spLocks noChangeShapeType="1"/>
          </p:cNvSpPr>
          <p:nvPr/>
        </p:nvSpPr>
        <p:spPr bwMode="auto">
          <a:xfrm flipH="1">
            <a:off x="5582228" y="2111375"/>
            <a:ext cx="392113" cy="3127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5131" name="Line 12"/>
          <p:cNvSpPr>
            <a:spLocks noChangeShapeType="1"/>
          </p:cNvSpPr>
          <p:nvPr/>
        </p:nvSpPr>
        <p:spPr bwMode="auto">
          <a:xfrm flipH="1">
            <a:off x="5593340" y="2120901"/>
            <a:ext cx="381000" cy="5556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DC5D89-0827-DE46-BA96-FF4A6E3A78AD}"/>
              </a:ext>
            </a:extLst>
          </p:cNvPr>
          <p:cNvSpPr txBox="1"/>
          <p:nvPr/>
        </p:nvSpPr>
        <p:spPr>
          <a:xfrm>
            <a:off x="5904489" y="3016717"/>
            <a:ext cx="620091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The ER Model talks about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Entity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Entity Sets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In the Relational Model the concepts are: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Tuple (row)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Relation</a:t>
            </a:r>
          </a:p>
        </p:txBody>
      </p:sp>
    </p:spTree>
    <p:extLst>
      <p:ext uri="{BB962C8B-B14F-4D97-AF65-F5344CB8AC3E}">
        <p14:creationId xmlns:p14="http://schemas.microsoft.com/office/powerpoint/2010/main" val="118588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Attribute</a:t>
            </a: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19200"/>
            <a:ext cx="7656558" cy="4230624"/>
          </a:xfrm>
        </p:spPr>
        <p:txBody>
          <a:bodyPr/>
          <a:lstStyle/>
          <a:p>
            <a:r>
              <a:rPr lang="en-US" altLang="en-US" dirty="0"/>
              <a:t>The set of allowed values for each attribute is called the </a:t>
            </a:r>
            <a:r>
              <a:rPr lang="en-US" altLang="en-US" b="1" dirty="0">
                <a:solidFill>
                  <a:srgbClr val="002060"/>
                </a:solidFill>
              </a:rPr>
              <a:t>domain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of the attribute</a:t>
            </a:r>
          </a:p>
          <a:p>
            <a:r>
              <a:rPr lang="en-US" altLang="en-US" dirty="0"/>
              <a:t>Attribute values are (normally) required to be </a:t>
            </a:r>
            <a:r>
              <a:rPr lang="en-US" altLang="en-US" b="1" dirty="0">
                <a:solidFill>
                  <a:srgbClr val="002060"/>
                </a:solidFill>
              </a:rPr>
              <a:t>atomic</a:t>
            </a:r>
            <a:r>
              <a:rPr lang="en-US" altLang="en-US" dirty="0"/>
              <a:t>; that is, indivisible</a:t>
            </a:r>
          </a:p>
          <a:p>
            <a:r>
              <a:rPr lang="en-US" altLang="en-US" dirty="0"/>
              <a:t>The special value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b="1" i="1" dirty="0">
                <a:solidFill>
                  <a:srgbClr val="000000"/>
                </a:solidFill>
              </a:rPr>
              <a:t>null</a:t>
            </a:r>
            <a:r>
              <a:rPr lang="en-US" altLang="en-US" dirty="0"/>
              <a:t>  is a member of every domain. Indicated that the value is “unknown”</a:t>
            </a:r>
          </a:p>
          <a:p>
            <a:r>
              <a:rPr lang="en-US" altLang="en-US" dirty="0"/>
              <a:t>The null value causes complications in the definition of many operations</a:t>
            </a:r>
          </a:p>
        </p:txBody>
      </p:sp>
    </p:spTree>
    <p:extLst>
      <p:ext uri="{BB962C8B-B14F-4D97-AF65-F5344CB8AC3E}">
        <p14:creationId xmlns:p14="http://schemas.microsoft.com/office/powerpoint/2010/main" val="41125784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Relations are Unordered</a:t>
            </a: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19200"/>
            <a:ext cx="7621047" cy="1048512"/>
          </a:xfrm>
        </p:spPr>
        <p:txBody>
          <a:bodyPr/>
          <a:lstStyle/>
          <a:p>
            <a:r>
              <a:rPr lang="en-US" altLang="en-US" dirty="0"/>
              <a:t>Order of tuples is irrelevant (tuples may be stored in an arbitrary order)</a:t>
            </a:r>
          </a:p>
          <a:p>
            <a:r>
              <a:rPr lang="en-US" altLang="en-US" dirty="0"/>
              <a:t>Example: </a:t>
            </a:r>
            <a:r>
              <a:rPr lang="en-US" altLang="en-US" i="1" dirty="0"/>
              <a:t>instructor</a:t>
            </a:r>
            <a:r>
              <a:rPr lang="en-US" altLang="en-US" dirty="0"/>
              <a:t>  relation with unordered tuples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pic>
        <p:nvPicPr>
          <p:cNvPr id="4" name="Picture 4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0753" y="2406291"/>
            <a:ext cx="4456175" cy="3360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25344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Database Schema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2298"/>
            <a:ext cx="7594414" cy="2055431"/>
          </a:xfrm>
        </p:spPr>
        <p:txBody>
          <a:bodyPr/>
          <a:lstStyle/>
          <a:p>
            <a:r>
              <a:rPr lang="en-US" altLang="en-US" dirty="0">
                <a:sym typeface="Symbol" panose="05050102010706020507" pitchFamily="18" charset="2"/>
              </a:rPr>
              <a:t>Database schema -- is the logical structure of the database.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Database instance -- is a snapshot of the data in the database at a given instant in time. 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Example: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schema:   i</a:t>
            </a:r>
            <a:r>
              <a:rPr lang="en-US" altLang="en-US" i="1" dirty="0">
                <a:sym typeface="Symbol" panose="05050102010706020507" pitchFamily="18" charset="2"/>
              </a:rPr>
              <a:t>nstructor</a:t>
            </a:r>
            <a:r>
              <a:rPr lang="en-US" altLang="en-US" dirty="0">
                <a:sym typeface="Symbol" panose="05050102010706020507" pitchFamily="18" charset="2"/>
              </a:rPr>
              <a:t> (</a:t>
            </a:r>
            <a:r>
              <a:rPr lang="en-US" altLang="en-US" i="1" dirty="0">
                <a:sym typeface="Symbol" panose="05050102010706020507" pitchFamily="18" charset="2"/>
              </a:rPr>
              <a:t>ID, name, dept_name, salary</a:t>
            </a:r>
            <a:r>
              <a:rPr lang="en-US" altLang="en-US" dirty="0">
                <a:sym typeface="Symbol" panose="05050102010706020507" pitchFamily="18" charset="2"/>
              </a:rPr>
              <a:t>)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Instance:</a:t>
            </a:r>
          </a:p>
        </p:txBody>
      </p:sp>
      <p:pic>
        <p:nvPicPr>
          <p:cNvPr id="5" name="Picture 4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2129" y="3254440"/>
            <a:ext cx="3644961" cy="2748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5613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6: Database Design Using the E-R Model</a:t>
            </a:r>
          </a:p>
        </p:txBody>
      </p:sp>
    </p:spTree>
    <p:extLst>
      <p:ext uri="{BB962C8B-B14F-4D97-AF65-F5344CB8AC3E}">
        <p14:creationId xmlns:p14="http://schemas.microsoft.com/office/powerpoint/2010/main" val="3402623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Keys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98866"/>
            <a:ext cx="7647680" cy="4896167"/>
          </a:xfrm>
        </p:spPr>
        <p:txBody>
          <a:bodyPr/>
          <a:lstStyle/>
          <a:p>
            <a:r>
              <a:rPr lang="en-US" altLang="en-US" dirty="0"/>
              <a:t>Let K </a:t>
            </a:r>
            <a:r>
              <a:rPr lang="en-US" altLang="en-US" dirty="0">
                <a:sym typeface="Symbol" panose="05050102010706020507" pitchFamily="18" charset="2"/>
              </a:rPr>
              <a:t> R</a:t>
            </a:r>
          </a:p>
          <a:p>
            <a:r>
              <a:rPr lang="en-US" altLang="en-US" i="1" dirty="0">
                <a:sym typeface="Symbol" panose="05050102010706020507" pitchFamily="18" charset="2"/>
              </a:rPr>
              <a:t>K </a:t>
            </a:r>
            <a:r>
              <a:rPr lang="en-US" altLang="en-US" dirty="0">
                <a:sym typeface="Symbol" panose="05050102010706020507" pitchFamily="18" charset="2"/>
              </a:rPr>
              <a:t>is a </a:t>
            </a:r>
            <a:r>
              <a:rPr lang="en-US" altLang="en-US" b="1" dirty="0" err="1">
                <a:solidFill>
                  <a:srgbClr val="002060"/>
                </a:solidFill>
                <a:sym typeface="Symbol" panose="05050102010706020507" pitchFamily="18" charset="2"/>
              </a:rPr>
              <a:t>superkey</a:t>
            </a:r>
            <a:r>
              <a:rPr lang="en-US" altLang="en-US" b="1" dirty="0">
                <a:solidFill>
                  <a:schemeClr val="tx2"/>
                </a:solidFill>
                <a:sym typeface="Symbol" panose="05050102010706020507" pitchFamily="18" charset="2"/>
              </a:rPr>
              <a:t> </a:t>
            </a:r>
            <a:r>
              <a:rPr lang="en-US" altLang="en-US" dirty="0">
                <a:sym typeface="Symbol" panose="05050102010706020507" pitchFamily="18" charset="2"/>
              </a:rPr>
              <a:t>of </a:t>
            </a:r>
            <a:r>
              <a:rPr lang="en-US" altLang="en-US" i="1" dirty="0">
                <a:sym typeface="Symbol" panose="05050102010706020507" pitchFamily="18" charset="2"/>
              </a:rPr>
              <a:t>R</a:t>
            </a:r>
            <a:r>
              <a:rPr lang="en-US" altLang="en-US" dirty="0">
                <a:sym typeface="Symbol" panose="05050102010706020507" pitchFamily="18" charset="2"/>
              </a:rPr>
              <a:t> if values for </a:t>
            </a:r>
            <a:r>
              <a:rPr lang="en-US" altLang="en-US" i="1" dirty="0">
                <a:sym typeface="Symbol" panose="05050102010706020507" pitchFamily="18" charset="2"/>
              </a:rPr>
              <a:t>K</a:t>
            </a:r>
            <a:r>
              <a:rPr lang="en-US" altLang="en-US" dirty="0">
                <a:sym typeface="Symbol" panose="05050102010706020507" pitchFamily="18" charset="2"/>
              </a:rPr>
              <a:t> are sufficient to identify a unique tuple of each possible relation </a:t>
            </a:r>
            <a:r>
              <a:rPr lang="en-US" altLang="en-US" i="1" dirty="0">
                <a:sym typeface="Symbol" panose="05050102010706020507" pitchFamily="18" charset="2"/>
              </a:rPr>
              <a:t>r(R)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</a:p>
          <a:p>
            <a:pPr lvl="1">
              <a:lnSpc>
                <a:spcPct val="130000"/>
              </a:lnSpc>
            </a:pPr>
            <a:r>
              <a:rPr lang="en-US" altLang="en-US" dirty="0">
                <a:sym typeface="Symbol" panose="05050102010706020507" pitchFamily="18" charset="2"/>
              </a:rPr>
              <a:t>Example:  {</a:t>
            </a:r>
            <a:r>
              <a:rPr lang="en-US" altLang="en-US" i="1" dirty="0">
                <a:sym typeface="Symbol" panose="05050102010706020507" pitchFamily="18" charset="2"/>
              </a:rPr>
              <a:t>ID</a:t>
            </a:r>
            <a:r>
              <a:rPr lang="en-US" altLang="en-US" dirty="0">
                <a:sym typeface="Symbol" panose="05050102010706020507" pitchFamily="18" charset="2"/>
              </a:rPr>
              <a:t>} and {</a:t>
            </a:r>
            <a:r>
              <a:rPr lang="en-US" altLang="en-US" dirty="0" err="1">
                <a:sym typeface="Symbol" panose="05050102010706020507" pitchFamily="18" charset="2"/>
              </a:rPr>
              <a:t>ID,name</a:t>
            </a:r>
            <a:r>
              <a:rPr lang="en-US" altLang="en-US" dirty="0">
                <a:sym typeface="Symbol" panose="05050102010706020507" pitchFamily="18" charset="2"/>
              </a:rPr>
              <a:t>} are both </a:t>
            </a:r>
            <a:r>
              <a:rPr lang="en-US" altLang="en-US" dirty="0" err="1">
                <a:sym typeface="Symbol" panose="05050102010706020507" pitchFamily="18" charset="2"/>
              </a:rPr>
              <a:t>superkeys</a:t>
            </a:r>
            <a:r>
              <a:rPr lang="en-US" altLang="en-US" dirty="0">
                <a:sym typeface="Symbol" panose="05050102010706020507" pitchFamily="18" charset="2"/>
              </a:rPr>
              <a:t> of </a:t>
            </a:r>
            <a:r>
              <a:rPr lang="en-US" altLang="en-US" i="1" dirty="0">
                <a:sym typeface="Symbol" panose="05050102010706020507" pitchFamily="18" charset="2"/>
              </a:rPr>
              <a:t>instructor.</a:t>
            </a:r>
            <a:endParaRPr lang="en-US" altLang="en-US" dirty="0">
              <a:sym typeface="Symbol" panose="05050102010706020507" pitchFamily="18" charset="2"/>
            </a:endParaRPr>
          </a:p>
          <a:p>
            <a:pPr>
              <a:lnSpc>
                <a:spcPct val="120000"/>
              </a:lnSpc>
            </a:pPr>
            <a:r>
              <a:rPr lang="en-US" altLang="en-US" dirty="0" err="1">
                <a:sym typeface="Symbol" panose="05050102010706020507" pitchFamily="18" charset="2"/>
              </a:rPr>
              <a:t>Superkey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dirty="0">
                <a:sym typeface="Symbol" panose="05050102010706020507" pitchFamily="18" charset="2"/>
              </a:rPr>
              <a:t>K</a:t>
            </a:r>
            <a:r>
              <a:rPr lang="en-US" altLang="en-US" dirty="0">
                <a:sym typeface="Symbol" panose="05050102010706020507" pitchFamily="18" charset="2"/>
              </a:rPr>
              <a:t> is a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candidate key</a:t>
            </a:r>
            <a:r>
              <a:rPr lang="en-US" altLang="en-US" dirty="0">
                <a:sym typeface="Symbol" panose="05050102010706020507" pitchFamily="18" charset="2"/>
              </a:rPr>
              <a:t> if </a:t>
            </a:r>
            <a:r>
              <a:rPr lang="en-US" altLang="en-US" i="1" dirty="0">
                <a:sym typeface="Symbol" panose="05050102010706020507" pitchFamily="18" charset="2"/>
              </a:rPr>
              <a:t>K</a:t>
            </a:r>
            <a:r>
              <a:rPr lang="en-US" altLang="en-US" dirty="0">
                <a:sym typeface="Symbol" panose="05050102010706020507" pitchFamily="18" charset="2"/>
              </a:rPr>
              <a:t> is minimal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Example:  {</a:t>
            </a:r>
            <a:r>
              <a:rPr lang="en-US" altLang="en-US" i="1" dirty="0">
                <a:sym typeface="Symbol" panose="05050102010706020507" pitchFamily="18" charset="2"/>
              </a:rPr>
              <a:t>ID</a:t>
            </a:r>
            <a:r>
              <a:rPr lang="en-US" altLang="en-US" dirty="0">
                <a:sym typeface="Symbol" panose="05050102010706020507" pitchFamily="18" charset="2"/>
              </a:rPr>
              <a:t>} is a candidate key for </a:t>
            </a:r>
            <a:r>
              <a:rPr lang="en-US" altLang="en-US" i="1" dirty="0">
                <a:sym typeface="Symbol" panose="05050102010706020507" pitchFamily="18" charset="2"/>
              </a:rPr>
              <a:t>Instructor</a:t>
            </a:r>
            <a:endParaRPr lang="en-US" altLang="en-US" dirty="0">
              <a:sym typeface="Symbol" panose="05050102010706020507" pitchFamily="18" charset="2"/>
            </a:endParaRPr>
          </a:p>
          <a:p>
            <a:pPr>
              <a:lnSpc>
                <a:spcPct val="120000"/>
              </a:lnSpc>
            </a:pPr>
            <a:r>
              <a:rPr lang="en-US" altLang="en-US" dirty="0">
                <a:sym typeface="Symbol" panose="05050102010706020507" pitchFamily="18" charset="2"/>
              </a:rPr>
              <a:t>One of the candidate keys is selected to be the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primary key</a:t>
            </a:r>
            <a:r>
              <a:rPr lang="en-US" altLang="en-US" dirty="0">
                <a:sym typeface="Symbol" panose="05050102010706020507" pitchFamily="18" charset="2"/>
              </a:rPr>
              <a:t>.</a:t>
            </a:r>
          </a:p>
          <a:p>
            <a:pPr lvl="1">
              <a:lnSpc>
                <a:spcPct val="120000"/>
              </a:lnSpc>
            </a:pPr>
            <a:r>
              <a:rPr lang="en-US" altLang="en-US" dirty="0">
                <a:sym typeface="Symbol" panose="05050102010706020507" pitchFamily="18" charset="2"/>
              </a:rPr>
              <a:t>which one?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Foreign key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constraint: Value in one relation must appear in another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</a:rPr>
              <a:t>Referencing</a:t>
            </a:r>
            <a:r>
              <a:rPr lang="en-US" altLang="en-US" dirty="0"/>
              <a:t> relation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</a:rPr>
              <a:t>Referenced</a:t>
            </a:r>
            <a:r>
              <a:rPr lang="en-US" altLang="en-US" dirty="0"/>
              <a:t> relation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Example: </a:t>
            </a:r>
            <a:r>
              <a:rPr lang="en-US" altLang="en-US" i="1" dirty="0">
                <a:sym typeface="Symbol" panose="05050102010706020507" pitchFamily="18" charset="2"/>
              </a:rPr>
              <a:t>dept_name</a:t>
            </a:r>
            <a:r>
              <a:rPr lang="en-US" altLang="en-US" dirty="0">
                <a:sym typeface="Symbol" panose="05050102010706020507" pitchFamily="18" charset="2"/>
              </a:rPr>
              <a:t> in i</a:t>
            </a:r>
            <a:r>
              <a:rPr lang="en-US" altLang="en-US" i="1" dirty="0">
                <a:sym typeface="Symbol" panose="05050102010706020507" pitchFamily="18" charset="2"/>
              </a:rPr>
              <a:t>nstructor</a:t>
            </a:r>
            <a:r>
              <a:rPr lang="en-US" altLang="en-US" dirty="0">
                <a:sym typeface="Symbol" panose="05050102010706020507" pitchFamily="18" charset="2"/>
              </a:rPr>
              <a:t>  is a foreign key from </a:t>
            </a:r>
            <a:r>
              <a:rPr lang="en-US" altLang="en-US" i="1" dirty="0">
                <a:sym typeface="Symbol" panose="05050102010706020507" pitchFamily="18" charset="2"/>
              </a:rPr>
              <a:t>instructor</a:t>
            </a:r>
            <a:r>
              <a:rPr lang="en-US" altLang="en-US" dirty="0">
                <a:sym typeface="Symbol" panose="05050102010706020507" pitchFamily="18" charset="2"/>
              </a:rPr>
              <a:t> referencing </a:t>
            </a:r>
            <a:r>
              <a:rPr lang="en-US" altLang="en-US" i="1" dirty="0">
                <a:sym typeface="Symbol" panose="05050102010706020507" pitchFamily="18" charset="2"/>
              </a:rPr>
              <a:t>department</a:t>
            </a:r>
          </a:p>
        </p:txBody>
      </p:sp>
    </p:spTree>
    <p:extLst>
      <p:ext uri="{BB962C8B-B14F-4D97-AF65-F5344CB8AC3E}">
        <p14:creationId xmlns:p14="http://schemas.microsoft.com/office/powerpoint/2010/main" val="31842915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Schema Diagram for University Database</a:t>
            </a:r>
          </a:p>
        </p:txBody>
      </p:sp>
      <p:pic>
        <p:nvPicPr>
          <p:cNvPr id="21505" name="Picture 1" descr="C:\Users\as668\Desktop\2_09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21406" y="1378038"/>
            <a:ext cx="7133366" cy="427578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058303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Relational Query Languages</a:t>
            </a:r>
          </a:p>
        </p:txBody>
      </p:sp>
      <p:sp>
        <p:nvSpPr>
          <p:cNvPr id="112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77914"/>
            <a:ext cx="7692069" cy="3555047"/>
          </a:xfrm>
        </p:spPr>
        <p:txBody>
          <a:bodyPr/>
          <a:lstStyle/>
          <a:p>
            <a:r>
              <a:rPr lang="en-US" altLang="en-US" dirty="0"/>
              <a:t>Procedural versus non-procedural, or declarative</a:t>
            </a:r>
          </a:p>
          <a:p>
            <a:r>
              <a:rPr lang="en-US" altLang="en-US" dirty="0"/>
              <a:t>“Pure” languages:</a:t>
            </a:r>
          </a:p>
          <a:p>
            <a:pPr lvl="1"/>
            <a:r>
              <a:rPr lang="en-US" altLang="en-US" dirty="0"/>
              <a:t>Relational algebra</a:t>
            </a:r>
          </a:p>
          <a:p>
            <a:pPr lvl="1"/>
            <a:r>
              <a:rPr lang="en-US" altLang="en-US" dirty="0"/>
              <a:t>Tuple relational calculus</a:t>
            </a:r>
          </a:p>
          <a:p>
            <a:pPr lvl="1"/>
            <a:r>
              <a:rPr lang="en-US" altLang="en-US" dirty="0"/>
              <a:t>Domain relational calculus</a:t>
            </a:r>
          </a:p>
          <a:p>
            <a:r>
              <a:rPr lang="en-US" altLang="en-US" dirty="0"/>
              <a:t>The above 3 pure languages are equivalent in computing power</a:t>
            </a:r>
          </a:p>
          <a:p>
            <a:r>
              <a:rPr lang="en-US" altLang="en-US" dirty="0"/>
              <a:t>We will concentrate in this chapter on relational algebra</a:t>
            </a:r>
          </a:p>
          <a:p>
            <a:pPr lvl="1"/>
            <a:r>
              <a:rPr lang="en-US" altLang="en-US" dirty="0"/>
              <a:t>Not turning-machine equivalent</a:t>
            </a:r>
          </a:p>
          <a:p>
            <a:pPr lvl="1"/>
            <a:r>
              <a:rPr lang="en-US" altLang="en-US" dirty="0"/>
              <a:t>Consists of 6 basic operations</a:t>
            </a:r>
          </a:p>
          <a:p>
            <a:pPr lvl="1"/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445738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Relational Algebra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913"/>
            <a:ext cx="7558903" cy="4876800"/>
          </a:xfrm>
        </p:spPr>
        <p:txBody>
          <a:bodyPr/>
          <a:lstStyle/>
          <a:p>
            <a:r>
              <a:rPr lang="en-US" altLang="en-US" dirty="0"/>
              <a:t>A  procedural language consisting  of a set of operations that take one or two relations as input and produce a new relation as their result. </a:t>
            </a:r>
          </a:p>
          <a:p>
            <a:r>
              <a:rPr lang="en-US" altLang="en-US" dirty="0"/>
              <a:t>Six basic operators</a:t>
            </a:r>
          </a:p>
          <a:p>
            <a:pPr lvl="1"/>
            <a:r>
              <a:rPr lang="en-US" altLang="en-US" dirty="0"/>
              <a:t>select: </a:t>
            </a:r>
            <a:r>
              <a:rPr kumimoji="0" lang="en-US" altLang="en-US" dirty="0">
                <a:sym typeface="Symbol" panose="05050102010706020507" pitchFamily="18" charset="2"/>
              </a:rPr>
              <a:t></a:t>
            </a:r>
            <a:endParaRPr lang="en-US" altLang="en-US" dirty="0"/>
          </a:p>
          <a:p>
            <a:pPr lvl="1"/>
            <a:r>
              <a:rPr lang="en-US" altLang="en-US" dirty="0"/>
              <a:t>project: </a:t>
            </a:r>
            <a:r>
              <a:rPr lang="en-US" altLang="en-US" dirty="0">
                <a:sym typeface="Symbol" panose="05050102010706020507" pitchFamily="18" charset="2"/>
              </a:rPr>
              <a:t></a:t>
            </a:r>
            <a:endParaRPr lang="en-US" altLang="en-US" dirty="0"/>
          </a:p>
          <a:p>
            <a:pPr lvl="1"/>
            <a:r>
              <a:rPr lang="en-US" altLang="en-US" dirty="0"/>
              <a:t>union: </a:t>
            </a:r>
            <a:r>
              <a:rPr lang="en-US" altLang="en-US" dirty="0">
                <a:sym typeface="Symbol" panose="05050102010706020507" pitchFamily="18" charset="2"/>
              </a:rPr>
              <a:t></a:t>
            </a:r>
            <a:endParaRPr lang="en-US" altLang="en-US" dirty="0"/>
          </a:p>
          <a:p>
            <a:pPr lvl="1"/>
            <a:r>
              <a:rPr lang="en-US" altLang="en-US" dirty="0"/>
              <a:t>set difference: </a:t>
            </a:r>
            <a:r>
              <a:rPr lang="en-US" altLang="en-US" i="1" dirty="0"/>
              <a:t>–</a:t>
            </a:r>
            <a:r>
              <a:rPr lang="en-US" altLang="en-US" dirty="0"/>
              <a:t> </a:t>
            </a:r>
          </a:p>
          <a:p>
            <a:pPr lvl="1"/>
            <a:r>
              <a:rPr lang="en-US" altLang="en-US" dirty="0"/>
              <a:t>Cartesian product: x</a:t>
            </a:r>
          </a:p>
          <a:p>
            <a:pPr lvl="1"/>
            <a:r>
              <a:rPr lang="en-US" altLang="en-US" dirty="0"/>
              <a:t>rename: </a:t>
            </a:r>
            <a:r>
              <a:rPr lang="en-US" altLang="en-US" i="1" dirty="0">
                <a:sym typeface="Symbol" panose="05050102010706020507" pitchFamily="18" charset="2"/>
              </a:rPr>
              <a:t></a:t>
            </a:r>
          </a:p>
          <a:p>
            <a:pPr lvl="1"/>
            <a:endParaRPr lang="en-US" altLang="en-US" sz="2000" i="1" dirty="0"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80962503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Select Operation</a:t>
            </a:r>
          </a:p>
        </p:txBody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73574"/>
            <a:ext cx="7612170" cy="3350300"/>
          </a:xfrm>
        </p:spPr>
        <p:txBody>
          <a:bodyPr/>
          <a:lstStyle/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/>
              <a:t>The  </a:t>
            </a:r>
            <a:r>
              <a:rPr lang="en-US" altLang="en-US" b="1" dirty="0"/>
              <a:t>selec</a:t>
            </a:r>
            <a:r>
              <a:rPr lang="en-US" altLang="en-US" dirty="0"/>
              <a:t>t operation selects tuples that satisfy a given predicate.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/>
              <a:t>Notation:  </a:t>
            </a:r>
            <a:r>
              <a:rPr lang="en-US" altLang="en-US" i="1" dirty="0">
                <a:sym typeface="Symbol" panose="05050102010706020507" pitchFamily="18" charset="2"/>
              </a:rPr>
              <a:t>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baseline="-25000" dirty="0">
                <a:sym typeface="Symbol" panose="05050102010706020507" pitchFamily="18" charset="2"/>
              </a:rPr>
              <a:t>p </a:t>
            </a:r>
            <a:r>
              <a:rPr lang="en-US" altLang="en-US" dirty="0">
                <a:sym typeface="Symbol" panose="05050102010706020507" pitchFamily="18" charset="2"/>
              </a:rPr>
              <a:t>(</a:t>
            </a:r>
            <a:r>
              <a:rPr lang="en-US" altLang="en-US" i="1" dirty="0">
                <a:sym typeface="Symbol" panose="05050102010706020507" pitchFamily="18" charset="2"/>
              </a:rPr>
              <a:t>r</a:t>
            </a:r>
            <a:r>
              <a:rPr lang="en-US" altLang="en-US" dirty="0">
                <a:sym typeface="Symbol" panose="05050102010706020507" pitchFamily="18" charset="2"/>
              </a:rPr>
              <a:t>)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i="1" dirty="0">
                <a:sym typeface="Symbol" panose="05050102010706020507" pitchFamily="18" charset="2"/>
              </a:rPr>
              <a:t>p</a:t>
            </a:r>
            <a:r>
              <a:rPr lang="en-US" altLang="en-US" dirty="0">
                <a:sym typeface="Symbol" panose="05050102010706020507" pitchFamily="18" charset="2"/>
              </a:rPr>
              <a:t> is called the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selection predicate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Example: select those tuples of the </a:t>
            </a:r>
            <a:r>
              <a:rPr lang="en-US" altLang="en-US" i="1" dirty="0">
                <a:sym typeface="Symbol" panose="05050102010706020507" pitchFamily="18" charset="2"/>
              </a:rPr>
              <a:t>instructor</a:t>
            </a:r>
            <a:r>
              <a:rPr lang="en-US" altLang="en-US" dirty="0">
                <a:sym typeface="Symbol" panose="05050102010706020507" pitchFamily="18" charset="2"/>
              </a:rPr>
              <a:t>  relation where the instructor is in the “Physics” department.</a:t>
            </a:r>
          </a:p>
          <a:p>
            <a:pPr lvl="1"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Query</a:t>
            </a:r>
          </a:p>
          <a:p>
            <a:pPr marL="457200" lvl="1" indent="0"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sz="800" dirty="0">
                <a:sym typeface="Symbol" panose="05050102010706020507" pitchFamily="18" charset="2"/>
              </a:rPr>
              <a:t> 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  	</a:t>
            </a:r>
            <a:r>
              <a:rPr lang="en-US" altLang="en-US" sz="1900" i="1" dirty="0">
                <a:sym typeface="Symbol" panose="05050102010706020507" pitchFamily="18" charset="2"/>
              </a:rPr>
              <a:t></a:t>
            </a:r>
            <a:r>
              <a:rPr lang="en-US" altLang="en-US" sz="1900" dirty="0">
                <a:sym typeface="Symbol" panose="05050102010706020507" pitchFamily="18" charset="2"/>
              </a:rPr>
              <a:t> </a:t>
            </a:r>
            <a:r>
              <a:rPr lang="en-US" altLang="en-US" sz="1900" i="1" baseline="-25000" dirty="0">
                <a:sym typeface="Symbol" panose="05050102010706020507" pitchFamily="18" charset="2"/>
              </a:rPr>
              <a:t>dept_name=</a:t>
            </a:r>
            <a:r>
              <a:rPr lang="ja-JP" altLang="en-US" sz="1900" i="1" baseline="-25000" dirty="0">
                <a:sym typeface="Symbol" panose="05050102010706020507" pitchFamily="18" charset="2"/>
              </a:rPr>
              <a:t>“</a:t>
            </a:r>
            <a:r>
              <a:rPr lang="en-US" altLang="ja-JP" sz="1900" i="1" baseline="-25000" dirty="0">
                <a:sym typeface="Symbol" panose="05050102010706020507" pitchFamily="18" charset="2"/>
              </a:rPr>
              <a:t>Physics” </a:t>
            </a:r>
            <a:r>
              <a:rPr lang="en-US" altLang="ja-JP" dirty="0">
                <a:sym typeface="Symbol" panose="05050102010706020507" pitchFamily="18" charset="2"/>
              </a:rPr>
              <a:t>(</a:t>
            </a:r>
            <a:r>
              <a:rPr lang="en-US" altLang="ja-JP" i="1" dirty="0">
                <a:sym typeface="Symbol" panose="05050102010706020507" pitchFamily="18" charset="2"/>
              </a:rPr>
              <a:t>instructor</a:t>
            </a:r>
            <a:r>
              <a:rPr lang="en-US" altLang="ja-JP" dirty="0">
                <a:sym typeface="Symbol" panose="05050102010706020507" pitchFamily="18" charset="2"/>
              </a:rPr>
              <a:t>)</a:t>
            </a:r>
          </a:p>
          <a:p>
            <a:pPr lvl="1"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sz="800" dirty="0">
                <a:sym typeface="Symbol" panose="05050102010706020507" pitchFamily="18" charset="2"/>
              </a:rPr>
              <a:t> </a:t>
            </a:r>
          </a:p>
          <a:p>
            <a:pPr lvl="1"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Result</a:t>
            </a:r>
          </a:p>
        </p:txBody>
      </p:sp>
      <p:pic>
        <p:nvPicPr>
          <p:cNvPr id="31746" name="Picture 2" descr="C:\Users\as668\Desktop\2_1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89248" y="4259279"/>
            <a:ext cx="4234254" cy="88309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243633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Select Operation (Cont.)</a:t>
            </a:r>
          </a:p>
        </p:txBody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38874"/>
            <a:ext cx="7656559" cy="4810823"/>
          </a:xfrm>
        </p:spPr>
        <p:txBody>
          <a:bodyPr/>
          <a:lstStyle/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We allow comparisons using </a:t>
            </a:r>
          </a:p>
          <a:p>
            <a:pPr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                     =, , &gt;, . &lt;. </a:t>
            </a:r>
          </a:p>
          <a:p>
            <a:pPr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       in the selection predicate. 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We can combine several predicates into a larger predicate by using the connectives:</a:t>
            </a:r>
          </a:p>
          <a:p>
            <a:pPr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                    (</a:t>
            </a:r>
            <a:r>
              <a:rPr lang="en-US" altLang="en-US" b="1" dirty="0">
                <a:sym typeface="Symbol" panose="05050102010706020507" pitchFamily="18" charset="2"/>
              </a:rPr>
              <a:t>and</a:t>
            </a:r>
            <a:r>
              <a:rPr lang="en-US" altLang="en-US" dirty="0">
                <a:sym typeface="Symbol" panose="05050102010706020507" pitchFamily="18" charset="2"/>
              </a:rPr>
              <a:t>),  (</a:t>
            </a:r>
            <a:r>
              <a:rPr lang="en-US" altLang="en-US" b="1" dirty="0">
                <a:sym typeface="Symbol" panose="05050102010706020507" pitchFamily="18" charset="2"/>
              </a:rPr>
              <a:t>or</a:t>
            </a:r>
            <a:r>
              <a:rPr lang="en-US" altLang="en-US" dirty="0">
                <a:sym typeface="Symbol" panose="05050102010706020507" pitchFamily="18" charset="2"/>
              </a:rPr>
              <a:t>),  (</a:t>
            </a:r>
            <a:r>
              <a:rPr lang="en-US" altLang="en-US" b="1" dirty="0">
                <a:sym typeface="Symbol" panose="05050102010706020507" pitchFamily="18" charset="2"/>
              </a:rPr>
              <a:t>not</a:t>
            </a:r>
            <a:r>
              <a:rPr lang="en-US" altLang="en-US" dirty="0">
                <a:sym typeface="Symbol" panose="05050102010706020507" pitchFamily="18" charset="2"/>
              </a:rPr>
              <a:t>)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Example: Find the instructors in Physics with a salary greater $90,000, we write:</a:t>
            </a:r>
          </a:p>
          <a:p>
            <a:pPr marL="0" indent="0"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sz="800" dirty="0">
                <a:sym typeface="Symbol" panose="05050102010706020507" pitchFamily="18" charset="2"/>
              </a:rPr>
              <a:t> </a:t>
            </a:r>
            <a:br>
              <a:rPr lang="en-US" altLang="en-US" dirty="0">
                <a:sym typeface="Symbol" panose="05050102010706020507" pitchFamily="18" charset="2"/>
              </a:rPr>
            </a:br>
            <a:r>
              <a:rPr lang="en-US" altLang="en-US" dirty="0">
                <a:sym typeface="Symbol" panose="05050102010706020507" pitchFamily="18" charset="2"/>
              </a:rPr>
              <a:t>          </a:t>
            </a:r>
            <a:r>
              <a:rPr lang="en-US" altLang="en-US" i="1" dirty="0">
                <a:sym typeface="Symbol" panose="05050102010706020507" pitchFamily="18" charset="2"/>
              </a:rPr>
              <a:t>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baseline="-25000" dirty="0">
                <a:sym typeface="Symbol" panose="05050102010706020507" pitchFamily="18" charset="2"/>
              </a:rPr>
              <a:t>dept_name=</a:t>
            </a:r>
            <a:r>
              <a:rPr lang="ja-JP" altLang="en-US" i="1" baseline="-25000" dirty="0">
                <a:sym typeface="Symbol" panose="05050102010706020507" pitchFamily="18" charset="2"/>
              </a:rPr>
              <a:t>“</a:t>
            </a:r>
            <a:r>
              <a:rPr lang="en-US" altLang="ja-JP" i="1" baseline="-25000" dirty="0">
                <a:sym typeface="Symbol" panose="05050102010706020507" pitchFamily="18" charset="2"/>
              </a:rPr>
              <a:t>Physics</a:t>
            </a:r>
            <a:r>
              <a:rPr lang="ja-JP" altLang="en-US" i="1" baseline="-25000" dirty="0">
                <a:sym typeface="Symbol" panose="05050102010706020507" pitchFamily="18" charset="2"/>
              </a:rPr>
              <a:t>” </a:t>
            </a:r>
            <a:r>
              <a:rPr lang="en-US" altLang="en-US" dirty="0">
                <a:sym typeface="Symbol" panose="05050102010706020507" pitchFamily="18" charset="2"/>
              </a:rPr>
              <a:t></a:t>
            </a:r>
            <a:r>
              <a:rPr lang="ja-JP" altLang="en-US" i="1" baseline="-25000" dirty="0">
                <a:sym typeface="Symbol" panose="05050102010706020507" pitchFamily="18" charset="2"/>
              </a:rPr>
              <a:t> </a:t>
            </a:r>
            <a:r>
              <a:rPr lang="en-US" altLang="ja-JP" i="1" baseline="-25000" dirty="0">
                <a:sym typeface="Symbol" panose="05050102010706020507" pitchFamily="18" charset="2"/>
              </a:rPr>
              <a:t>salary </a:t>
            </a:r>
            <a:r>
              <a:rPr lang="en-US" altLang="ja-JP" i="1" dirty="0">
                <a:sym typeface="Symbol" panose="05050102010706020507" pitchFamily="18" charset="2"/>
              </a:rPr>
              <a:t>&gt; 90,000 </a:t>
            </a:r>
            <a:r>
              <a:rPr lang="en-US" altLang="ja-JP" dirty="0">
                <a:sym typeface="Symbol" panose="05050102010706020507" pitchFamily="18" charset="2"/>
              </a:rPr>
              <a:t>(</a:t>
            </a:r>
            <a:r>
              <a:rPr lang="en-US" altLang="ja-JP" i="1" dirty="0">
                <a:sym typeface="Symbol" panose="05050102010706020507" pitchFamily="18" charset="2"/>
              </a:rPr>
              <a:t>instructor</a:t>
            </a:r>
            <a:r>
              <a:rPr lang="en-US" altLang="ja-JP" dirty="0">
                <a:sym typeface="Symbol" panose="05050102010706020507" pitchFamily="18" charset="2"/>
              </a:rPr>
              <a:t>)</a:t>
            </a:r>
          </a:p>
          <a:p>
            <a:pPr marL="0" indent="0">
              <a:lnSpc>
                <a:spcPct val="90000"/>
              </a:lnSpc>
              <a:buNone/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ja-JP" sz="800" i="1" dirty="0">
                <a:sym typeface="Symbol" panose="05050102010706020507" pitchFamily="18" charset="2"/>
              </a:rPr>
              <a:t> 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Then select predicate may  include comparisons between two attributes. </a:t>
            </a:r>
          </a:p>
          <a:p>
            <a:pPr lvl="1"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Example, find all departments whose name is the same as their building name:</a:t>
            </a:r>
          </a:p>
          <a:p>
            <a:pPr lvl="1"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i="1" dirty="0">
                <a:sym typeface="Symbol" panose="05050102010706020507" pitchFamily="18" charset="2"/>
              </a:rPr>
              <a:t> </a:t>
            </a:r>
            <a:r>
              <a:rPr lang="en-US" altLang="en-US" sz="1900" i="1" dirty="0">
                <a:sym typeface="Symbol" panose="05050102010706020507" pitchFamily="18" charset="2"/>
              </a:rPr>
              <a:t></a:t>
            </a:r>
            <a:r>
              <a:rPr lang="en-US" altLang="en-US" sz="1900" dirty="0">
                <a:sym typeface="Symbol" panose="05050102010706020507" pitchFamily="18" charset="2"/>
              </a:rPr>
              <a:t> </a:t>
            </a:r>
            <a:r>
              <a:rPr lang="en-US" altLang="en-US" sz="1900" i="1" baseline="-25000" dirty="0">
                <a:sym typeface="Symbol" panose="05050102010706020507" pitchFamily="18" charset="2"/>
              </a:rPr>
              <a:t>dept_name=</a:t>
            </a:r>
            <a:r>
              <a:rPr lang="en-US" altLang="ja-JP" sz="1900" i="1" baseline="-25000" dirty="0">
                <a:sym typeface="Symbol" panose="05050102010706020507" pitchFamily="18" charset="2"/>
              </a:rPr>
              <a:t>building</a:t>
            </a:r>
            <a:r>
              <a:rPr lang="en-US" altLang="ja-JP" sz="1900" i="1" dirty="0">
                <a:sym typeface="Symbol" panose="05050102010706020507" pitchFamily="18" charset="2"/>
              </a:rPr>
              <a:t> </a:t>
            </a:r>
            <a:r>
              <a:rPr lang="ja-JP" altLang="en-US" sz="1900" i="1" baseline="-25000" dirty="0">
                <a:sym typeface="Symbol" panose="05050102010706020507" pitchFamily="18" charset="2"/>
              </a:rPr>
              <a:t> </a:t>
            </a:r>
            <a:r>
              <a:rPr lang="en-US" altLang="ja-JP" dirty="0">
                <a:sym typeface="Symbol" panose="05050102010706020507" pitchFamily="18" charset="2"/>
              </a:rPr>
              <a:t>(</a:t>
            </a:r>
            <a:r>
              <a:rPr lang="en-US" altLang="ja-JP" i="1" dirty="0">
                <a:sym typeface="Symbol" panose="05050102010706020507" pitchFamily="18" charset="2"/>
              </a:rPr>
              <a:t>department</a:t>
            </a:r>
            <a:r>
              <a:rPr lang="en-US" altLang="ja-JP" dirty="0">
                <a:sym typeface="Symbol" panose="05050102010706020507" pitchFamily="18" charset="2"/>
              </a:rPr>
              <a:t>)</a:t>
            </a:r>
            <a:endParaRPr lang="en-US" altLang="en-US" dirty="0"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4535460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Project Operation</a:t>
            </a:r>
          </a:p>
        </p:txBody>
      </p:sp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077913"/>
            <a:ext cx="7683192" cy="4876800"/>
          </a:xfrm>
        </p:spPr>
        <p:txBody>
          <a:bodyPr/>
          <a:lstStyle/>
          <a:p>
            <a:pPr>
              <a:lnSpc>
                <a:spcPct val="120000"/>
              </a:lnSpc>
              <a:tabLst>
                <a:tab pos="3257550" algn="ctr"/>
              </a:tabLst>
            </a:pPr>
            <a:r>
              <a:rPr lang="en-US" altLang="en-US" dirty="0"/>
              <a:t>A unary operation that returns its argument relation, with certain attributes left out.  </a:t>
            </a:r>
          </a:p>
          <a:p>
            <a:pPr>
              <a:lnSpc>
                <a:spcPct val="120000"/>
              </a:lnSpc>
              <a:tabLst>
                <a:tab pos="3257550" algn="ctr"/>
              </a:tabLst>
            </a:pPr>
            <a:r>
              <a:rPr lang="en-US" altLang="en-US" dirty="0"/>
              <a:t>Notation:</a:t>
            </a:r>
          </a:p>
          <a:p>
            <a:pPr>
              <a:lnSpc>
                <a:spcPct val="120000"/>
              </a:lnSpc>
              <a:buNone/>
              <a:tabLst>
                <a:tab pos="3257550" algn="ctr"/>
              </a:tabLst>
            </a:pPr>
            <a:r>
              <a:rPr lang="en-US" altLang="en-US" dirty="0">
                <a:sym typeface="Symbol" panose="05050102010706020507" pitchFamily="18" charset="2"/>
              </a:rPr>
              <a:t>                   </a:t>
            </a:r>
            <a:r>
              <a:rPr lang="en-US" altLang="en-US" i="1" baseline="-25000" dirty="0">
                <a:sym typeface="Symbol" panose="05050102010706020507" pitchFamily="18" charset="2"/>
              </a:rPr>
              <a:t>A</a:t>
            </a:r>
            <a:r>
              <a:rPr lang="en-US" altLang="en-US" i="1" baseline="-50000" dirty="0">
                <a:sym typeface="Symbol" panose="05050102010706020507" pitchFamily="18" charset="2"/>
              </a:rPr>
              <a:t>1</a:t>
            </a:r>
            <a:r>
              <a:rPr lang="en-US" altLang="en-US" i="1" baseline="-25000" dirty="0">
                <a:sym typeface="Symbol" panose="05050102010706020507" pitchFamily="18" charset="2"/>
              </a:rPr>
              <a:t>,A</a:t>
            </a:r>
            <a:r>
              <a:rPr lang="en-US" altLang="en-US" i="1" baseline="-50000" dirty="0">
                <a:sym typeface="Symbol" panose="05050102010706020507" pitchFamily="18" charset="2"/>
              </a:rPr>
              <a:t>2</a:t>
            </a:r>
            <a:r>
              <a:rPr lang="en-US" altLang="en-US" i="1" baseline="-25000" dirty="0">
                <a:sym typeface="Symbol" panose="05050102010706020507" pitchFamily="18" charset="2"/>
              </a:rPr>
              <a:t>,A</a:t>
            </a:r>
            <a:r>
              <a:rPr lang="en-US" altLang="en-US" i="1" baseline="-50000" dirty="0">
                <a:sym typeface="Symbol" panose="05050102010706020507" pitchFamily="18" charset="2"/>
              </a:rPr>
              <a:t>3</a:t>
            </a:r>
            <a:r>
              <a:rPr lang="en-US" altLang="en-US" i="1" baseline="-25000" dirty="0">
                <a:sym typeface="Symbol" panose="05050102010706020507" pitchFamily="18" charset="2"/>
              </a:rPr>
              <a:t> ….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A</a:t>
            </a:r>
            <a:r>
              <a:rPr lang="en-US" altLang="en-US" i="1" baseline="-50000" dirty="0" err="1">
                <a:sym typeface="Symbol" panose="05050102010706020507" pitchFamily="18" charset="2"/>
              </a:rPr>
              <a:t>k</a:t>
            </a:r>
            <a:r>
              <a:rPr lang="en-US" altLang="en-US" i="1" baseline="-25000" dirty="0">
                <a:sym typeface="Symbol" panose="05050102010706020507" pitchFamily="18" charset="2"/>
              </a:rPr>
              <a:t> </a:t>
            </a:r>
            <a:r>
              <a:rPr lang="en-US" altLang="en-US" baseline="-25000" dirty="0"/>
              <a:t> </a:t>
            </a:r>
            <a:r>
              <a:rPr lang="en-US" altLang="en-US" dirty="0"/>
              <a:t>(</a:t>
            </a:r>
            <a:r>
              <a:rPr lang="en-US" altLang="en-US" i="1" dirty="0"/>
              <a:t>r</a:t>
            </a:r>
            <a:r>
              <a:rPr lang="en-US" altLang="ja-JP" dirty="0">
                <a:sym typeface="Symbol" panose="05050102010706020507" pitchFamily="18" charset="2"/>
              </a:rPr>
              <a:t>)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	</a:t>
            </a:r>
          </a:p>
          <a:p>
            <a:pPr>
              <a:lnSpc>
                <a:spcPct val="120000"/>
              </a:lnSpc>
              <a:buNone/>
              <a:tabLst>
                <a:tab pos="3257550" algn="ctr"/>
              </a:tabLst>
            </a:pPr>
            <a:r>
              <a:rPr lang="en-US" altLang="en-US" dirty="0"/>
              <a:t>	where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1</a:t>
            </a:r>
            <a:r>
              <a:rPr lang="en-US" altLang="en-US" i="1" dirty="0"/>
              <a:t>, A</a:t>
            </a:r>
            <a:r>
              <a:rPr lang="en-US" altLang="en-US" i="1" baseline="-25000" dirty="0"/>
              <a:t>2</a:t>
            </a:r>
            <a:r>
              <a:rPr lang="en-US" altLang="en-US" dirty="0"/>
              <a:t> are attribute names and </a:t>
            </a:r>
            <a:r>
              <a:rPr lang="en-US" altLang="en-US" i="1" dirty="0"/>
              <a:t>r</a:t>
            </a:r>
            <a:r>
              <a:rPr lang="en-US" altLang="en-US" dirty="0"/>
              <a:t> is a relation name.</a:t>
            </a:r>
          </a:p>
          <a:p>
            <a:pPr>
              <a:tabLst>
                <a:tab pos="3257550" algn="ctr"/>
              </a:tabLst>
            </a:pPr>
            <a:r>
              <a:rPr lang="en-US" altLang="en-US" dirty="0"/>
              <a:t>The result is defined as the relation of </a:t>
            </a:r>
            <a:r>
              <a:rPr lang="en-US" altLang="en-US" i="1" dirty="0"/>
              <a:t>k</a:t>
            </a:r>
            <a:r>
              <a:rPr lang="en-US" altLang="en-US" dirty="0"/>
              <a:t> columns obtained by erasing the columns that are not listed</a:t>
            </a:r>
          </a:p>
          <a:p>
            <a:pPr>
              <a:tabLst>
                <a:tab pos="3257550" algn="ctr"/>
              </a:tabLst>
            </a:pPr>
            <a:r>
              <a:rPr lang="en-US" altLang="en-US" dirty="0"/>
              <a:t>Duplicate rows removed from result, since relations are sets</a:t>
            </a:r>
          </a:p>
        </p:txBody>
      </p:sp>
    </p:spTree>
    <p:extLst>
      <p:ext uri="{BB962C8B-B14F-4D97-AF65-F5344CB8AC3E}">
        <p14:creationId xmlns:p14="http://schemas.microsoft.com/office/powerpoint/2010/main" val="246607712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Project Operation (Cont.)</a:t>
            </a:r>
          </a:p>
        </p:txBody>
      </p:sp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77914"/>
            <a:ext cx="7900162" cy="1677479"/>
          </a:xfrm>
        </p:spPr>
        <p:txBody>
          <a:bodyPr/>
          <a:lstStyle/>
          <a:p>
            <a:pPr>
              <a:tabLst>
                <a:tab pos="3257550" algn="ctr"/>
              </a:tabLst>
            </a:pPr>
            <a:r>
              <a:rPr lang="en-US" altLang="en-US" dirty="0"/>
              <a:t>Example: eliminate the </a:t>
            </a:r>
            <a:r>
              <a:rPr lang="en-US" altLang="en-US" i="1" dirty="0"/>
              <a:t>dept_name</a:t>
            </a:r>
            <a:r>
              <a:rPr lang="en-US" altLang="en-US" dirty="0"/>
              <a:t> attribute of </a:t>
            </a:r>
            <a:r>
              <a:rPr lang="en-US" altLang="en-US" i="1" dirty="0"/>
              <a:t>instructor</a:t>
            </a:r>
          </a:p>
          <a:p>
            <a:pPr>
              <a:tabLst>
                <a:tab pos="3257550" algn="ctr"/>
              </a:tabLst>
            </a:pPr>
            <a:r>
              <a:rPr lang="en-US" altLang="en-US" dirty="0"/>
              <a:t>Query</a:t>
            </a:r>
            <a:r>
              <a:rPr lang="en-US" altLang="en-US" i="1" dirty="0"/>
              <a:t>:</a:t>
            </a:r>
            <a:br>
              <a:rPr lang="en-US" altLang="en-US" dirty="0"/>
            </a:br>
            <a:r>
              <a:rPr lang="en-US" altLang="en-US" sz="800" dirty="0"/>
              <a:t> </a:t>
            </a:r>
            <a:br>
              <a:rPr lang="en-US" altLang="en-US" dirty="0"/>
            </a:br>
            <a:r>
              <a:rPr lang="en-US" altLang="en-US" dirty="0"/>
              <a:t>         	 </a:t>
            </a:r>
            <a:r>
              <a:rPr lang="en-US" altLang="en-US" dirty="0">
                <a:sym typeface="Symbol" panose="05050102010706020507" pitchFamily="18" charset="2"/>
              </a:rPr>
              <a:t></a:t>
            </a:r>
            <a:r>
              <a:rPr lang="en-US" altLang="en-US" i="1" baseline="-25000" dirty="0"/>
              <a:t>ID, name, salary</a:t>
            </a:r>
            <a:r>
              <a:rPr lang="en-US" altLang="en-US" dirty="0"/>
              <a:t> (</a:t>
            </a:r>
            <a:r>
              <a:rPr lang="en-US" altLang="en-US" i="1" dirty="0"/>
              <a:t>instructor</a:t>
            </a:r>
            <a:r>
              <a:rPr lang="en-US" altLang="en-US" dirty="0"/>
              <a:t>) </a:t>
            </a:r>
          </a:p>
          <a:p>
            <a:pPr>
              <a:tabLst>
                <a:tab pos="3257550" algn="ctr"/>
              </a:tabLst>
            </a:pPr>
            <a:r>
              <a:rPr lang="en-US" altLang="en-US" dirty="0"/>
              <a:t>Result:</a:t>
            </a:r>
            <a:br>
              <a:rPr lang="en-US" altLang="en-US" dirty="0"/>
            </a:br>
            <a:endParaRPr lang="en-US" altLang="en-US" dirty="0"/>
          </a:p>
        </p:txBody>
      </p:sp>
      <p:pic>
        <p:nvPicPr>
          <p:cNvPr id="35843" name="Picture 3" descr="C:\Users\as668\Desktop\Figures-for-slides\2_1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03081" y="2755392"/>
            <a:ext cx="2609469" cy="32298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2141608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Composition of Relational Operations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42036"/>
            <a:ext cx="7558786" cy="3720109"/>
          </a:xfrm>
        </p:spPr>
        <p:txBody>
          <a:bodyPr/>
          <a:lstStyle/>
          <a:p>
            <a:r>
              <a:rPr lang="en-US" altLang="en-US" dirty="0"/>
              <a:t>The result of a relational-algebra operation is relation  and therefore of relational-algebra operations can be composed together into a </a:t>
            </a:r>
            <a:r>
              <a:rPr lang="en-US" altLang="en-US" b="1" dirty="0"/>
              <a:t>relational-algebra expression</a:t>
            </a:r>
            <a:r>
              <a:rPr lang="en-US" altLang="en-US" dirty="0"/>
              <a:t>.</a:t>
            </a:r>
          </a:p>
          <a:p>
            <a:r>
              <a:rPr lang="en-US" altLang="en-US" dirty="0"/>
              <a:t>Consider  the query -- Find the names of all instructors in the Physics department.</a:t>
            </a:r>
          </a:p>
          <a:p>
            <a:pPr>
              <a:buNone/>
            </a:pPr>
            <a:r>
              <a:rPr lang="en-US" altLang="ja-JP" sz="800" dirty="0">
                <a:sym typeface="Symbol" panose="05050102010706020507" pitchFamily="18" charset="2"/>
              </a:rPr>
              <a:t> </a:t>
            </a:r>
          </a:p>
          <a:p>
            <a:pPr>
              <a:buNone/>
            </a:pPr>
            <a:r>
              <a:rPr lang="en-US" altLang="en-US" dirty="0">
                <a:sym typeface="Symbol" panose="05050102010706020507" pitchFamily="18" charset="2"/>
              </a:rPr>
              <a:t>             </a:t>
            </a:r>
            <a:r>
              <a:rPr lang="en-US" altLang="en-US" i="1" baseline="-25000" dirty="0">
                <a:sym typeface="Symbol" panose="05050102010706020507" pitchFamily="18" charset="2"/>
              </a:rPr>
              <a:t>name</a:t>
            </a:r>
            <a:r>
              <a:rPr lang="en-US" altLang="en-US" dirty="0"/>
              <a:t>(</a:t>
            </a:r>
            <a:r>
              <a:rPr lang="en-US" altLang="en-US" i="1" dirty="0">
                <a:sym typeface="Symbol" panose="05050102010706020507" pitchFamily="18" charset="2"/>
              </a:rPr>
              <a:t></a:t>
            </a:r>
            <a:r>
              <a:rPr lang="en-US" altLang="en-US" dirty="0">
                <a:sym typeface="Symbol" panose="05050102010706020507" pitchFamily="18" charset="2"/>
              </a:rPr>
              <a:t> </a:t>
            </a:r>
            <a:r>
              <a:rPr lang="en-US" altLang="en-US" i="1" baseline="-25000" dirty="0">
                <a:sym typeface="Symbol" panose="05050102010706020507" pitchFamily="18" charset="2"/>
              </a:rPr>
              <a:t>dept_name</a:t>
            </a:r>
            <a:r>
              <a:rPr lang="en-US" altLang="en-US" i="1" dirty="0">
                <a:sym typeface="Symbol" panose="05050102010706020507" pitchFamily="18" charset="2"/>
              </a:rPr>
              <a:t> </a:t>
            </a:r>
            <a:r>
              <a:rPr lang="en-US" altLang="en-US" i="1" baseline="-25000" dirty="0">
                <a:sym typeface="Symbol" panose="05050102010706020507" pitchFamily="18" charset="2"/>
              </a:rPr>
              <a:t>=</a:t>
            </a:r>
            <a:r>
              <a:rPr lang="ja-JP" altLang="en-US" i="1" baseline="-25000" dirty="0">
                <a:sym typeface="Symbol" panose="05050102010706020507" pitchFamily="18" charset="2"/>
              </a:rPr>
              <a:t>“</a:t>
            </a:r>
            <a:r>
              <a:rPr lang="en-US" altLang="ja-JP" i="1" baseline="-25000" dirty="0">
                <a:sym typeface="Symbol" panose="05050102010706020507" pitchFamily="18" charset="2"/>
              </a:rPr>
              <a:t>Physics</a:t>
            </a:r>
            <a:r>
              <a:rPr lang="ja-JP" altLang="en-US" i="1" baseline="-25000" dirty="0">
                <a:sym typeface="Symbol" panose="05050102010706020507" pitchFamily="18" charset="2"/>
              </a:rPr>
              <a:t>”</a:t>
            </a:r>
            <a:r>
              <a:rPr lang="en-US" altLang="ja-JP" i="1" baseline="-25000" dirty="0">
                <a:sym typeface="Symbol" panose="05050102010706020507" pitchFamily="18" charset="2"/>
              </a:rPr>
              <a:t> </a:t>
            </a:r>
            <a:r>
              <a:rPr lang="en-US" altLang="ja-JP" i="1" dirty="0">
                <a:sym typeface="Symbol" panose="05050102010706020507" pitchFamily="18" charset="2"/>
              </a:rPr>
              <a:t> </a:t>
            </a:r>
            <a:r>
              <a:rPr lang="en-US" altLang="ja-JP" dirty="0">
                <a:sym typeface="Symbol" panose="05050102010706020507" pitchFamily="18" charset="2"/>
              </a:rPr>
              <a:t>(</a:t>
            </a:r>
            <a:r>
              <a:rPr lang="en-US" altLang="ja-JP" i="1" dirty="0">
                <a:sym typeface="Symbol" panose="05050102010706020507" pitchFamily="18" charset="2"/>
              </a:rPr>
              <a:t>instructor</a:t>
            </a:r>
            <a:r>
              <a:rPr lang="en-US" altLang="ja-JP" dirty="0">
                <a:sym typeface="Symbol" panose="05050102010706020507" pitchFamily="18" charset="2"/>
              </a:rPr>
              <a:t>))</a:t>
            </a:r>
          </a:p>
          <a:p>
            <a:pPr>
              <a:buNone/>
            </a:pPr>
            <a:r>
              <a:rPr lang="en-US" altLang="ja-JP" sz="800" dirty="0">
                <a:sym typeface="Symbol" panose="05050102010706020507" pitchFamily="18" charset="2"/>
              </a:rPr>
              <a:t> 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r>
              <a:rPr lang="en-US" altLang="en-US" dirty="0">
                <a:sym typeface="Symbol" panose="05050102010706020507" pitchFamily="18" charset="2"/>
              </a:rPr>
              <a:t>Instead of giving the name of a relation as the argument of the projection operation, we give an expression that evaluates to a relation.</a:t>
            </a: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endParaRPr lang="en-US" altLang="en-US" dirty="0">
              <a:sym typeface="Symbol" panose="05050102010706020507" pitchFamily="18" charset="2"/>
            </a:endParaRPr>
          </a:p>
          <a:p>
            <a:pPr>
              <a:lnSpc>
                <a:spcPct val="90000"/>
              </a:lnSpc>
              <a:tabLst>
                <a:tab pos="1658938" algn="l"/>
                <a:tab pos="3149600" algn="ctr"/>
                <a:tab pos="3425825" algn="l"/>
              </a:tabLst>
            </a:pPr>
            <a:endParaRPr lang="en-US" altLang="en-US" dirty="0">
              <a:sym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1449632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Online Relational Algebra Tool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49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1572373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730" name="Rectangle 2"/>
          <p:cNvSpPr>
            <a:spLocks noGrp="1" noChangeArrowheads="1"/>
          </p:cNvSpPr>
          <p:nvPr>
            <p:ph type="title"/>
          </p:nvPr>
        </p:nvSpPr>
        <p:spPr>
          <a:xfrm>
            <a:off x="2279650" y="125413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Outline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79651" y="1185800"/>
            <a:ext cx="7473949" cy="4105529"/>
          </a:xfrm>
        </p:spPr>
        <p:txBody>
          <a:bodyPr/>
          <a:lstStyle/>
          <a:p>
            <a:r>
              <a:rPr lang="en-US" altLang="en-US" dirty="0"/>
              <a:t>Overview of the Design Process</a:t>
            </a:r>
          </a:p>
          <a:p>
            <a:r>
              <a:rPr lang="en-US" altLang="en-US" dirty="0"/>
              <a:t>The Entity-Relationship Model</a:t>
            </a:r>
          </a:p>
          <a:p>
            <a:r>
              <a:rPr lang="en-US" altLang="en-US" strike="sngStrike" dirty="0"/>
              <a:t>Complex Attributes</a:t>
            </a:r>
          </a:p>
          <a:p>
            <a:r>
              <a:rPr lang="en-US" altLang="en-US" dirty="0"/>
              <a:t>Mapping Cardinalities</a:t>
            </a:r>
          </a:p>
          <a:p>
            <a:r>
              <a:rPr lang="en-US" altLang="en-US" dirty="0"/>
              <a:t>Primary Key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Removing Redundant Attributes in Entity Sets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Reducing ER Diagrams to Relational Schemas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Extended E-R Features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Entity-Relationship Design Issues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Alternative Notations for Modeling Data</a:t>
            </a:r>
          </a:p>
          <a:p>
            <a:r>
              <a:rPr lang="en-US" altLang="en-US" strike="sngStrike" dirty="0">
                <a:solidFill>
                  <a:srgbClr val="0070C0"/>
                </a:solidFill>
              </a:rPr>
              <a:t>Other Aspects of Database Design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pPr>
              <a:buFont typeface="Monotype Sorts" charset="2"/>
              <a:buNone/>
            </a:pPr>
            <a:endParaRPr lang="en-US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28EC4C-D653-3441-8C4A-17190A9A9EED}"/>
              </a:ext>
            </a:extLst>
          </p:cNvPr>
          <p:cNvSpPr txBox="1"/>
          <p:nvPr/>
        </p:nvSpPr>
        <p:spPr>
          <a:xfrm>
            <a:off x="7055428" y="3688773"/>
            <a:ext cx="3865161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Will cover: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</a:rPr>
              <a:t>In other lectures.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70C0"/>
                </a:solidFill>
              </a:rPr>
              <a:t>Or required reading.</a:t>
            </a:r>
          </a:p>
        </p:txBody>
      </p:sp>
    </p:spTree>
    <p:extLst>
      <p:ext uri="{BB962C8B-B14F-4D97-AF65-F5344CB8AC3E}">
        <p14:creationId xmlns:p14="http://schemas.microsoft.com/office/powerpoint/2010/main" val="36431629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Demos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ts val="3200"/>
              </a:lnSpc>
              <a:spcBef>
                <a:spcPct val="0"/>
              </a:spcBef>
              <a:buNone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>
                <a:lnSpc>
                  <a:spcPts val="3200"/>
                </a:lnSpc>
                <a:spcBef>
                  <a:spcPct val="0"/>
                </a:spcBef>
                <a:buNone/>
                <a:defRPr/>
              </a:pPr>
              <a:t>50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lang="en-US" altLang="en-US" sz="1600" i="1" dirty="0">
                <a:solidFill>
                  <a:schemeClr val="bg1"/>
                </a:solidFill>
              </a:rPr>
              <a:t>W4111_02_F20:  Introduction to Databases – Lecture 2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1153390"/>
            <a:ext cx="11778953" cy="5107709"/>
          </a:xfrm>
        </p:spPr>
        <p:txBody>
          <a:bodyPr>
            <a:noAutofit/>
          </a:bodyPr>
          <a:lstStyle/>
          <a:p>
            <a:r>
              <a:rPr lang="en-US" dirty="0"/>
              <a:t>Online relational tool</a:t>
            </a:r>
            <a:br>
              <a:rPr lang="en-US" dirty="0"/>
            </a:br>
            <a:r>
              <a:rPr lang="en-US" dirty="0">
                <a:hlinkClick r:id="rId4"/>
              </a:rPr>
              <a:t>https://dbis-uibk.github.io/relax/landing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4725236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Picture 11" descr="16x9_BG-08.jpg">
            <a:extLst>
              <a:ext uri="{FF2B5EF4-FFF2-40B4-BE49-F238E27FC236}">
                <a16:creationId xmlns:a16="http://schemas.microsoft.com/office/drawing/2014/main" id="{DCA0F86A-02D5-F844-8AE2-43F9728A3C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E0C6D68-12D3-5146-B80B-B266B91E5A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5603" name="Picture 7">
            <a:extLst>
              <a:ext uri="{FF2B5EF4-FFF2-40B4-BE49-F238E27FC236}">
                <a16:creationId xmlns:a16="http://schemas.microsoft.com/office/drawing/2014/main" id="{B0E4FCE1-65D5-434C-9996-EEFA88063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8">
            <a:extLst>
              <a:ext uri="{FF2B5EF4-FFF2-40B4-BE49-F238E27FC236}">
                <a16:creationId xmlns:a16="http://schemas.microsoft.com/office/drawing/2014/main" id="{6B11FA86-85D9-424A-848A-872F44A244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74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4267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Introduction to SQL</a:t>
            </a:r>
            <a:endParaRPr kumimoji="0" lang="en-US" altLang="en-US" sz="24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8" name="TextBox 9">
            <a:extLst>
              <a:ext uri="{FF2B5EF4-FFF2-40B4-BE49-F238E27FC236}">
                <a16:creationId xmlns:a16="http://schemas.microsoft.com/office/drawing/2014/main" id="{F916AC9F-F769-FB41-86FF-33E484CDD4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51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2</a:t>
            </a:r>
          </a:p>
        </p:txBody>
      </p:sp>
    </p:spTree>
    <p:extLst>
      <p:ext uri="{BB962C8B-B14F-4D97-AF65-F5344CB8AC3E}">
        <p14:creationId xmlns:p14="http://schemas.microsoft.com/office/powerpoint/2010/main" val="182659471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Lecture Material – From Book Slides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52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3</a:t>
            </a:r>
          </a:p>
        </p:txBody>
      </p:sp>
    </p:spTree>
    <p:extLst>
      <p:ext uri="{BB962C8B-B14F-4D97-AF65-F5344CB8AC3E}">
        <p14:creationId xmlns:p14="http://schemas.microsoft.com/office/powerpoint/2010/main" val="11779598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3: Introduction to SQL</a:t>
            </a:r>
          </a:p>
        </p:txBody>
      </p:sp>
    </p:spTree>
    <p:extLst>
      <p:ext uri="{BB962C8B-B14F-4D97-AF65-F5344CB8AC3E}">
        <p14:creationId xmlns:p14="http://schemas.microsoft.com/office/powerpoint/2010/main" val="206911099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History</a:t>
            </a:r>
          </a:p>
        </p:txBody>
      </p:sp>
      <p:sp>
        <p:nvSpPr>
          <p:cNvPr id="61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42557"/>
            <a:ext cx="7656323" cy="4903787"/>
          </a:xfrm>
        </p:spPr>
        <p:txBody>
          <a:bodyPr/>
          <a:lstStyle/>
          <a:p>
            <a:r>
              <a:rPr lang="en-US" altLang="en-US" dirty="0"/>
              <a:t>IBM Sequel language developed as part of System R project at the IBM San Jose Research Laboratory</a:t>
            </a:r>
          </a:p>
          <a:p>
            <a:r>
              <a:rPr lang="en-US" altLang="en-US" dirty="0"/>
              <a:t>Renamed Structured Query Language (SQL)</a:t>
            </a:r>
          </a:p>
          <a:p>
            <a:r>
              <a:rPr lang="en-US" altLang="en-US" dirty="0"/>
              <a:t>ANSI and ISO standard SQL:</a:t>
            </a:r>
          </a:p>
          <a:p>
            <a:pPr lvl="1"/>
            <a:r>
              <a:rPr lang="en-US" altLang="en-US" dirty="0"/>
              <a:t>SQL-86</a:t>
            </a:r>
          </a:p>
          <a:p>
            <a:pPr lvl="1"/>
            <a:r>
              <a:rPr lang="en-US" altLang="en-US" dirty="0"/>
              <a:t>SQL-89</a:t>
            </a:r>
          </a:p>
          <a:p>
            <a:pPr lvl="1"/>
            <a:r>
              <a:rPr lang="en-US" altLang="en-US" dirty="0"/>
              <a:t>SQL-92 </a:t>
            </a:r>
          </a:p>
          <a:p>
            <a:pPr lvl="1"/>
            <a:r>
              <a:rPr lang="en-US" altLang="en-US" dirty="0"/>
              <a:t>SQL:1999 (language name became Y2K compliant!)</a:t>
            </a:r>
          </a:p>
          <a:p>
            <a:pPr lvl="1"/>
            <a:r>
              <a:rPr lang="en-US" altLang="en-US" dirty="0"/>
              <a:t>SQL:2003</a:t>
            </a:r>
          </a:p>
          <a:p>
            <a:r>
              <a:rPr lang="en-US" altLang="en-US" dirty="0"/>
              <a:t>Commercial systems offer most, if not all, SQL-92 features, plus varying feature sets from later standards and special proprietary features.  </a:t>
            </a:r>
          </a:p>
          <a:p>
            <a:pPr lvl="1"/>
            <a:r>
              <a:rPr lang="en-US" altLang="en-US" dirty="0"/>
              <a:t>Not all examples here may work on your particular system.</a:t>
            </a:r>
          </a:p>
        </p:txBody>
      </p:sp>
    </p:spTree>
    <p:extLst>
      <p:ext uri="{BB962C8B-B14F-4D97-AF65-F5344CB8AC3E}">
        <p14:creationId xmlns:p14="http://schemas.microsoft.com/office/powerpoint/2010/main" val="66220963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SQL Parts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27933"/>
            <a:ext cx="7584043" cy="4920168"/>
          </a:xfrm>
        </p:spPr>
        <p:txBody>
          <a:bodyPr/>
          <a:lstStyle/>
          <a:p>
            <a:r>
              <a:rPr lang="en-US" altLang="en-US" dirty="0"/>
              <a:t>DML -- provides the ability to query information from the database and to insert tuples into, delete tuples from, and modify tuples in the database.</a:t>
            </a:r>
          </a:p>
          <a:p>
            <a:r>
              <a:rPr lang="en-US" altLang="en-US" dirty="0"/>
              <a:t>integrity – the  DDL includes commands for specifying integrity constraints.</a:t>
            </a:r>
          </a:p>
          <a:p>
            <a:r>
              <a:rPr lang="en-US" altLang="en-US" dirty="0"/>
              <a:t>View definition -- The DDL  includes commands for defining views.</a:t>
            </a:r>
          </a:p>
          <a:p>
            <a:r>
              <a:rPr lang="en-US" altLang="en-US" dirty="0"/>
              <a:t>Transaction control –includes commands for specifying the beginning and ending of transactions.</a:t>
            </a:r>
          </a:p>
          <a:p>
            <a:r>
              <a:rPr lang="en-US" altLang="en-US" dirty="0"/>
              <a:t>Embedded  SQL  and dynamic SQL -- define how SQL statements can be embedded within general-purpose programming languages.</a:t>
            </a:r>
          </a:p>
          <a:p>
            <a:r>
              <a:rPr lang="en-US" altLang="en-US" dirty="0"/>
              <a:t>Authorization – includes commands for specifying access rights to relations and views.</a:t>
            </a:r>
          </a:p>
          <a:p>
            <a:pPr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4949701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Data Definition Language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89321" y="1801115"/>
            <a:ext cx="7042361" cy="2563622"/>
          </a:xfrm>
        </p:spPr>
        <p:txBody>
          <a:bodyPr/>
          <a:lstStyle/>
          <a:p>
            <a:r>
              <a:rPr lang="en-US" altLang="en-US" dirty="0"/>
              <a:t>The schema for each relation.</a:t>
            </a:r>
          </a:p>
          <a:p>
            <a:r>
              <a:rPr lang="en-US" altLang="en-US" dirty="0"/>
              <a:t>The type of values associated with each attribute.</a:t>
            </a:r>
          </a:p>
          <a:p>
            <a:r>
              <a:rPr lang="en-US" altLang="en-US" dirty="0"/>
              <a:t>The Integrity constraints</a:t>
            </a:r>
          </a:p>
          <a:p>
            <a:r>
              <a:rPr lang="en-US" altLang="en-US" dirty="0"/>
              <a:t>The set of indices to be maintained for each relation.</a:t>
            </a:r>
          </a:p>
          <a:p>
            <a:r>
              <a:rPr lang="en-US" altLang="en-US" dirty="0"/>
              <a:t>Security and authorization information for each relation.</a:t>
            </a:r>
          </a:p>
          <a:p>
            <a:r>
              <a:rPr lang="en-US" altLang="en-US" dirty="0"/>
              <a:t>The physical storage structure of each relation on disk.</a:t>
            </a:r>
          </a:p>
        </p:txBody>
      </p:sp>
      <p:sp>
        <p:nvSpPr>
          <p:cNvPr id="7171" name="Text Box 4"/>
          <p:cNvSpPr txBox="1">
            <a:spLocks noChangeArrowheads="1"/>
          </p:cNvSpPr>
          <p:nvPr/>
        </p:nvSpPr>
        <p:spPr bwMode="auto">
          <a:xfrm>
            <a:off x="2292350" y="1115366"/>
            <a:ext cx="7612170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kumimoji="1" lang="en-US" altLang="en-US" sz="1700" dirty="0">
                <a:solidFill>
                  <a:srgbClr val="000000"/>
                </a:solidFill>
              </a:rPr>
              <a:t>The SQL data-definition language (DDL) allows the specification of information about relations, including:</a:t>
            </a:r>
          </a:p>
        </p:txBody>
      </p:sp>
    </p:spTree>
    <p:extLst>
      <p:ext uri="{BB962C8B-B14F-4D97-AF65-F5344CB8AC3E}">
        <p14:creationId xmlns:p14="http://schemas.microsoft.com/office/powerpoint/2010/main" val="299867268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Domain Types in SQL</a:t>
            </a:r>
          </a:p>
        </p:txBody>
      </p:sp>
      <p:sp>
        <p:nvSpPr>
          <p:cNvPr id="81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55256"/>
            <a:ext cx="7692898" cy="4635944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char(n).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Fixed length character string, with user-specified length </a:t>
            </a:r>
            <a:r>
              <a:rPr lang="en-US" altLang="en-US" i="1" dirty="0"/>
              <a:t>n.</a:t>
            </a: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varchar(n). 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Variable length character strings, with user-specified maximum length </a:t>
            </a:r>
            <a:r>
              <a:rPr lang="en-US" altLang="en-US" i="1" dirty="0"/>
              <a:t>n.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int.</a:t>
            </a:r>
            <a:r>
              <a:rPr lang="en-US" altLang="en-US" b="1" dirty="0"/>
              <a:t>  </a:t>
            </a:r>
            <a:r>
              <a:rPr lang="en-US" altLang="en-US" dirty="0"/>
              <a:t>Integer (a finite subset of the integers that is machine-dependent).</a:t>
            </a:r>
          </a:p>
          <a:p>
            <a:pPr>
              <a:lnSpc>
                <a:spcPct val="90000"/>
              </a:lnSpc>
            </a:pPr>
            <a:r>
              <a:rPr lang="en-US" altLang="en-US" b="1" dirty="0" err="1">
                <a:solidFill>
                  <a:srgbClr val="002060"/>
                </a:solidFill>
              </a:rPr>
              <a:t>smallint</a:t>
            </a:r>
            <a:r>
              <a:rPr lang="en-US" altLang="en-US" b="1" dirty="0">
                <a:solidFill>
                  <a:srgbClr val="002060"/>
                </a:solidFill>
              </a:rPr>
              <a:t>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Small integer (a machine-dependent subset of the integer domain type).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numeric(</a:t>
            </a:r>
            <a:r>
              <a:rPr lang="en-US" altLang="en-US" b="1" dirty="0" err="1">
                <a:solidFill>
                  <a:srgbClr val="002060"/>
                </a:solidFill>
              </a:rPr>
              <a:t>p,d</a:t>
            </a:r>
            <a:r>
              <a:rPr lang="en-US" altLang="en-US" b="1" dirty="0">
                <a:solidFill>
                  <a:srgbClr val="002060"/>
                </a:solidFill>
              </a:rPr>
              <a:t>).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Fixed point number, with user-specified precision of </a:t>
            </a:r>
            <a:r>
              <a:rPr lang="en-US" altLang="en-US" i="1" dirty="0"/>
              <a:t>p</a:t>
            </a:r>
            <a:r>
              <a:rPr lang="en-US" altLang="en-US" dirty="0"/>
              <a:t> digits, with </a:t>
            </a:r>
            <a:r>
              <a:rPr lang="en-US" altLang="en-US" i="1" dirty="0"/>
              <a:t>d</a:t>
            </a:r>
            <a:r>
              <a:rPr lang="en-US" altLang="en-US" dirty="0"/>
              <a:t> digits to the right of decimal point.  (ex., </a:t>
            </a:r>
            <a:r>
              <a:rPr lang="en-US" altLang="en-US" b="1" dirty="0"/>
              <a:t>numeric</a:t>
            </a:r>
            <a:r>
              <a:rPr lang="en-US" altLang="en-US" dirty="0"/>
              <a:t>(3,1), allows 44.5 to be stores exactly, but not 444.5 or 0.32)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real, double precision.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Floating point and double-precision floating point numbers, with machine-dependent precision.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2060"/>
                </a:solidFill>
              </a:rPr>
              <a:t>float(n).</a:t>
            </a:r>
            <a:r>
              <a:rPr lang="en-US" altLang="en-US" dirty="0">
                <a:solidFill>
                  <a:srgbClr val="002060"/>
                </a:solidFill>
              </a:rPr>
              <a:t>  </a:t>
            </a:r>
            <a:r>
              <a:rPr lang="en-US" altLang="en-US" dirty="0"/>
              <a:t>Floating point number, with user-specified precision of at least </a:t>
            </a:r>
            <a:r>
              <a:rPr lang="en-US" altLang="en-US" i="1" dirty="0"/>
              <a:t>n</a:t>
            </a:r>
            <a:r>
              <a:rPr lang="en-US" altLang="en-US" dirty="0"/>
              <a:t> digits.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More are covered in Chapter 4.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 dirty="0"/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334351549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9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Create Table Construct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27126"/>
            <a:ext cx="7375906" cy="5054219"/>
          </a:xfrm>
        </p:spPr>
        <p:txBody>
          <a:bodyPr/>
          <a:lstStyle/>
          <a:p>
            <a:pPr>
              <a:tabLst>
                <a:tab pos="1489075" algn="l"/>
                <a:tab pos="1949450" algn="l"/>
                <a:tab pos="3036888" algn="l"/>
              </a:tabLst>
            </a:pPr>
            <a:r>
              <a:rPr kumimoji="0" lang="en-US" altLang="en-US" dirty="0"/>
              <a:t>An SQL relation is defined using the</a:t>
            </a:r>
            <a:r>
              <a:rPr lang="en-US" altLang="en-US" dirty="0"/>
              <a:t> </a:t>
            </a:r>
            <a:r>
              <a:rPr lang="en-US" altLang="en-US" b="1" dirty="0">
                <a:solidFill>
                  <a:srgbClr val="002060"/>
                </a:solidFill>
              </a:rPr>
              <a:t>create table </a:t>
            </a:r>
            <a:r>
              <a:rPr kumimoji="0" lang="en-US" altLang="en-US" dirty="0"/>
              <a:t>command</a:t>
            </a:r>
            <a:r>
              <a:rPr lang="en-US" altLang="en-US" dirty="0"/>
              <a:t>:</a:t>
            </a:r>
          </a:p>
          <a:p>
            <a:pPr>
              <a:buNone/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create table </a:t>
            </a:r>
            <a:r>
              <a:rPr lang="en-US" altLang="en-US" i="1" dirty="0"/>
              <a:t>r </a:t>
            </a:r>
          </a:p>
          <a:p>
            <a:pPr>
              <a:buNone/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i="1" dirty="0"/>
              <a:t>                                   </a:t>
            </a:r>
            <a:r>
              <a:rPr lang="en-US" altLang="en-US" dirty="0"/>
              <a:t>(</a:t>
            </a:r>
            <a:r>
              <a:rPr lang="en-US" altLang="en-US" i="1" dirty="0"/>
              <a:t>A</a:t>
            </a:r>
            <a:r>
              <a:rPr lang="en-US" altLang="en-US" baseline="-25000" dirty="0"/>
              <a:t>1</a:t>
            </a:r>
            <a:r>
              <a:rPr lang="en-US" altLang="en-US" dirty="0"/>
              <a:t> </a:t>
            </a:r>
            <a:r>
              <a:rPr lang="en-US" altLang="en-US" i="1" dirty="0"/>
              <a:t>D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A</a:t>
            </a:r>
            <a:r>
              <a:rPr lang="en-US" altLang="en-US" baseline="-25000" dirty="0"/>
              <a:t>2</a:t>
            </a:r>
            <a:r>
              <a:rPr lang="en-US" altLang="en-US" dirty="0"/>
              <a:t> </a:t>
            </a:r>
            <a:r>
              <a:rPr lang="en-US" altLang="en-US" i="1" dirty="0"/>
              <a:t>D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</a:t>
            </a:r>
            <a:r>
              <a:rPr lang="en-US" altLang="en-US" i="1" dirty="0"/>
              <a:t> </a:t>
            </a:r>
            <a:r>
              <a:rPr lang="en-US" altLang="en-US" i="1" dirty="0" err="1"/>
              <a:t>D</a:t>
            </a:r>
            <a:r>
              <a:rPr lang="en-US" altLang="en-US" i="1" baseline="-25000" dirty="0" err="1"/>
              <a:t>n</a:t>
            </a:r>
            <a:r>
              <a:rPr lang="en-US" altLang="en-US" i="1" dirty="0"/>
              <a:t>,</a:t>
            </a:r>
            <a:br>
              <a:rPr lang="en-US" altLang="en-US" i="1" dirty="0"/>
            </a:br>
            <a:r>
              <a:rPr lang="en-US" altLang="en-US" i="1" dirty="0"/>
              <a:t>	             </a:t>
            </a:r>
            <a:r>
              <a:rPr lang="en-US" altLang="en-US" dirty="0"/>
              <a:t>(integrity-constraint</a:t>
            </a:r>
            <a:r>
              <a:rPr lang="en-US" altLang="en-US" baseline="-25000" dirty="0"/>
              <a:t>1</a:t>
            </a:r>
            <a:r>
              <a:rPr lang="en-US" altLang="en-US" dirty="0"/>
              <a:t>),</a:t>
            </a:r>
            <a:br>
              <a:rPr lang="en-US" altLang="en-US" dirty="0"/>
            </a:br>
            <a:r>
              <a:rPr lang="en-US" altLang="en-US" dirty="0"/>
              <a:t>	                 ...,</a:t>
            </a:r>
            <a:br>
              <a:rPr lang="en-US" altLang="en-US" dirty="0"/>
            </a:br>
            <a:r>
              <a:rPr lang="en-US" altLang="en-US" dirty="0"/>
              <a:t>                               (integrity-</a:t>
            </a:r>
            <a:r>
              <a:rPr lang="en-US" altLang="en-US" dirty="0" err="1"/>
              <a:t>constraint</a:t>
            </a:r>
            <a:r>
              <a:rPr lang="en-US" altLang="en-US" baseline="-25000" dirty="0" err="1"/>
              <a:t>k</a:t>
            </a:r>
            <a:r>
              <a:rPr lang="en-US" altLang="en-US" dirty="0"/>
              <a:t>))</a:t>
            </a:r>
          </a:p>
          <a:p>
            <a:pPr lvl="1"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i="1" dirty="0"/>
              <a:t>r</a:t>
            </a:r>
            <a:r>
              <a:rPr lang="en-US" altLang="en-US" dirty="0"/>
              <a:t> is the name of the relation</a:t>
            </a:r>
          </a:p>
          <a:p>
            <a:pPr lvl="1"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dirty="0"/>
              <a:t>each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i</a:t>
            </a:r>
            <a:r>
              <a:rPr lang="en-US" altLang="en-US" dirty="0"/>
              <a:t> is an attribute name in the schema of relation </a:t>
            </a:r>
            <a:r>
              <a:rPr lang="en-US" altLang="en-US" i="1" dirty="0"/>
              <a:t>r</a:t>
            </a:r>
          </a:p>
          <a:p>
            <a:pPr lvl="1"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i="1" dirty="0"/>
              <a:t>D</a:t>
            </a:r>
            <a:r>
              <a:rPr lang="en-US" altLang="en-US" i="1" baseline="-25000" dirty="0"/>
              <a:t>i</a:t>
            </a:r>
            <a:r>
              <a:rPr lang="en-US" altLang="en-US" dirty="0"/>
              <a:t> is the data type of values in the domain of attribute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i</a:t>
            </a:r>
            <a:endParaRPr lang="en-US" altLang="en-US" dirty="0"/>
          </a:p>
          <a:p>
            <a:pPr>
              <a:tabLst>
                <a:tab pos="1489075" algn="l"/>
                <a:tab pos="1949450" algn="l"/>
                <a:tab pos="3036888" algn="l"/>
              </a:tabLst>
            </a:pPr>
            <a:r>
              <a:rPr kumimoji="0" lang="en-US" altLang="en-US" dirty="0"/>
              <a:t>Example</a:t>
            </a:r>
            <a:r>
              <a:rPr lang="en-US" altLang="en-US" dirty="0"/>
              <a:t>:</a:t>
            </a:r>
          </a:p>
          <a:p>
            <a:pPr>
              <a:buNone/>
              <a:tabLst>
                <a:tab pos="1489075" algn="l"/>
                <a:tab pos="1949450" algn="l"/>
                <a:tab pos="3036888" algn="l"/>
              </a:tabLst>
            </a:pPr>
            <a:r>
              <a:rPr lang="en-US" altLang="en-US" dirty="0"/>
              <a:t>		 </a:t>
            </a:r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</a:t>
            </a:r>
            <a:r>
              <a:rPr lang="en-US" altLang="en-US" b="1" dirty="0"/>
              <a:t>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name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(20)</a:t>
            </a:r>
            <a:r>
              <a:rPr lang="en-US" altLang="en-US" b="1" dirty="0"/>
              <a:t>,</a:t>
            </a:r>
            <a:br>
              <a:rPr lang="en-US" altLang="en-US" b="1" i="1" dirty="0"/>
            </a:br>
            <a:r>
              <a:rPr lang="en-US" altLang="en-US" b="1" i="1" dirty="0"/>
              <a:t>                             </a:t>
            </a:r>
            <a:r>
              <a:rPr lang="en-US" altLang="en-US" i="1" dirty="0"/>
              <a:t>dept_name 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salary</a:t>
            </a:r>
            <a:r>
              <a:rPr lang="en-US" altLang="en-US" dirty="0"/>
              <a:t>           </a:t>
            </a:r>
            <a:r>
              <a:rPr lang="en-US" altLang="en-US" b="1" dirty="0"/>
              <a:t>numeric</a:t>
            </a:r>
            <a:r>
              <a:rPr lang="en-US" altLang="en-US" dirty="0"/>
              <a:t>(8,2))</a:t>
            </a:r>
          </a:p>
          <a:p>
            <a:pPr>
              <a:buNone/>
              <a:tabLst>
                <a:tab pos="1489075" algn="l"/>
                <a:tab pos="1949450" algn="l"/>
                <a:tab pos="3036888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0710214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954" name="Rectangle 2"/>
          <p:cNvSpPr>
            <a:spLocks noGrp="1" noChangeArrowheads="1"/>
          </p:cNvSpPr>
          <p:nvPr>
            <p:ph type="title"/>
          </p:nvPr>
        </p:nvSpPr>
        <p:spPr>
          <a:xfrm>
            <a:off x="2262188" y="129845"/>
            <a:ext cx="8077200" cy="609600"/>
          </a:xfrm>
        </p:spPr>
        <p:txBody>
          <a:bodyPr/>
          <a:lstStyle/>
          <a:p>
            <a:r>
              <a:rPr lang="en-US" altLang="en-US" dirty="0"/>
              <a:t>Integrity Constraints in Create Table</a:t>
            </a:r>
          </a:p>
        </p:txBody>
      </p:sp>
      <p:sp>
        <p:nvSpPr>
          <p:cNvPr id="102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62188" y="1109709"/>
            <a:ext cx="7515796" cy="4781004"/>
          </a:xfrm>
        </p:spPr>
        <p:txBody>
          <a:bodyPr/>
          <a:lstStyle/>
          <a:p>
            <a:r>
              <a:rPr lang="en-US" altLang="en-US" dirty="0"/>
              <a:t>Types of integrity constraints</a:t>
            </a:r>
          </a:p>
          <a:p>
            <a:pPr lvl="1"/>
            <a:r>
              <a:rPr lang="en-US" altLang="en-US" b="1" dirty="0"/>
              <a:t>primary key</a:t>
            </a:r>
            <a:r>
              <a:rPr lang="en-US" altLang="en-US" dirty="0"/>
              <a:t> (</a:t>
            </a:r>
            <a:r>
              <a:rPr lang="en-US" altLang="en-US" i="1" dirty="0"/>
              <a:t>A</a:t>
            </a:r>
            <a:r>
              <a:rPr lang="en-US" altLang="en-US" baseline="-25000" dirty="0"/>
              <a:t>1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 </a:t>
            </a:r>
            <a:r>
              <a:rPr lang="en-US" altLang="en-US" dirty="0"/>
              <a:t>)</a:t>
            </a:r>
          </a:p>
          <a:p>
            <a:pPr lvl="1"/>
            <a:r>
              <a:rPr lang="en-US" altLang="en-US" b="1" dirty="0"/>
              <a:t>foreign key </a:t>
            </a:r>
            <a:r>
              <a:rPr lang="en-US" altLang="en-US" dirty="0"/>
              <a:t>(</a:t>
            </a:r>
            <a:r>
              <a:rPr lang="en-US" altLang="en-US" i="1" dirty="0"/>
              <a:t>A</a:t>
            </a:r>
            <a:r>
              <a:rPr lang="en-US" altLang="en-US" baseline="-25000" dirty="0"/>
              <a:t>m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 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r</a:t>
            </a:r>
            <a:endParaRPr lang="en-US" altLang="en-US" b="1" dirty="0"/>
          </a:p>
          <a:p>
            <a:pPr lvl="1"/>
            <a:r>
              <a:rPr lang="en-US" altLang="en-US" b="1" dirty="0"/>
              <a:t>not null</a:t>
            </a:r>
          </a:p>
          <a:p>
            <a:r>
              <a:rPr lang="en-US" altLang="en-US" dirty="0"/>
              <a:t>SQL prevents any update to the database that violates an integrity constraint.</a:t>
            </a:r>
          </a:p>
          <a:p>
            <a:r>
              <a:rPr lang="en-US" altLang="en-US" dirty="0"/>
              <a:t>Example:</a:t>
            </a:r>
          </a:p>
          <a:p>
            <a:pPr>
              <a:buNone/>
            </a:pPr>
            <a:r>
              <a:rPr lang="en-US" altLang="en-US" b="1" dirty="0"/>
              <a:t>         create table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</a:t>
            </a:r>
            <a:r>
              <a:rPr lang="en-US" altLang="en-US" b="1" dirty="0"/>
              <a:t>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i="1" dirty="0"/>
              <a:t>name           </a:t>
            </a:r>
            <a:r>
              <a:rPr lang="en-US" altLang="en-US" b="1" dirty="0"/>
              <a:t>varchar</a:t>
            </a:r>
            <a:r>
              <a:rPr lang="en-US" altLang="en-US" dirty="0"/>
              <a:t>(20) </a:t>
            </a:r>
            <a:r>
              <a:rPr lang="en-US" altLang="en-US" b="1" dirty="0"/>
              <a:t>not null,</a:t>
            </a:r>
            <a:br>
              <a:rPr lang="en-US" altLang="en-US" b="1" i="1" dirty="0"/>
            </a:br>
            <a:r>
              <a:rPr lang="en-US" altLang="en-US" b="1" i="1" dirty="0"/>
              <a:t>               </a:t>
            </a:r>
            <a:r>
              <a:rPr lang="en-US" altLang="en-US" i="1" dirty="0"/>
              <a:t>dept_name  </a:t>
            </a:r>
            <a:r>
              <a:rPr lang="en-US" altLang="en-US" b="1" dirty="0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i="1" dirty="0"/>
              <a:t>salary</a:t>
            </a:r>
            <a:r>
              <a:rPr lang="en-US" altLang="en-US" dirty="0"/>
              <a:t>           </a:t>
            </a:r>
            <a:r>
              <a:rPr lang="en-US" altLang="en-US" b="1" dirty="0"/>
              <a:t>numeric</a:t>
            </a:r>
            <a:r>
              <a:rPr lang="en-US" altLang="en-US" dirty="0"/>
              <a:t>(8,2),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b="1" dirty="0"/>
              <a:t>primary key </a:t>
            </a:r>
            <a:r>
              <a:rPr lang="en-US" altLang="en-US" dirty="0"/>
              <a:t>(</a:t>
            </a:r>
            <a:r>
              <a:rPr lang="en-US" altLang="en-US" i="1" dirty="0"/>
              <a:t>ID</a:t>
            </a:r>
            <a:r>
              <a:rPr lang="en-US" altLang="en-US" dirty="0"/>
              <a:t>),</a:t>
            </a:r>
            <a:br>
              <a:rPr lang="en-US" altLang="en-US" dirty="0"/>
            </a:br>
            <a:r>
              <a:rPr lang="en-US" altLang="en-US" dirty="0"/>
              <a:t>               </a:t>
            </a:r>
            <a:r>
              <a:rPr lang="en-US" altLang="en-US" b="1" dirty="0"/>
              <a:t>foreign key </a:t>
            </a:r>
            <a:r>
              <a:rPr lang="en-US" altLang="en-US" i="1" dirty="0"/>
              <a:t>(dept_name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department);</a:t>
            </a:r>
          </a:p>
          <a:p>
            <a:pPr>
              <a:buNone/>
            </a:pP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593282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907838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Logical – Physical – Conceptual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6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W4111_02_S20:  Introduction to Databases -- Lecture  3,4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492267-D314-C749-94D8-BBD5C9209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55" y="1151082"/>
            <a:ext cx="4918364" cy="27324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C634888-9D34-A843-AFD4-4B0D4E7D25F9}"/>
              </a:ext>
            </a:extLst>
          </p:cNvPr>
          <p:cNvSpPr/>
          <p:nvPr/>
        </p:nvSpPr>
        <p:spPr>
          <a:xfrm>
            <a:off x="90054" y="854584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hlinkClick r:id="rId5"/>
              </a:rPr>
              <a:t>https://ehikioya.com/conceptual-logical-physical-database-modeling/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6503C6-6508-8345-AFB9-63D9945109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9581" y="3527255"/>
            <a:ext cx="6213764" cy="26713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69B874-806A-DA46-A890-84582F5C19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5888" y="596714"/>
            <a:ext cx="4121150" cy="273403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E448543-9DE7-0148-8019-A0AB80E962E6}"/>
              </a:ext>
            </a:extLst>
          </p:cNvPr>
          <p:cNvSpPr/>
          <p:nvPr/>
        </p:nvSpPr>
        <p:spPr>
          <a:xfrm>
            <a:off x="6726671" y="3225769"/>
            <a:ext cx="45370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8"/>
              </a:rPr>
              <a:t>https://www.1keydata.com/datawarehousing/data-modeling-levels.html</a:t>
            </a:r>
            <a:endParaRPr lang="en-US" sz="11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03A380-ED33-9B4E-9F94-CB8E4D30001E}"/>
              </a:ext>
            </a:extLst>
          </p:cNvPr>
          <p:cNvSpPr/>
          <p:nvPr/>
        </p:nvSpPr>
        <p:spPr>
          <a:xfrm>
            <a:off x="6331527" y="5976859"/>
            <a:ext cx="45370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8"/>
              </a:rPr>
              <a:t>https://www.1keydata.com/datawarehousing/data-modeling-levels.html</a:t>
            </a:r>
            <a:endParaRPr lang="en-US" sz="1100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416073D-DA6F-D749-9047-55F316B07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4021282"/>
            <a:ext cx="5354781" cy="2239818"/>
          </a:xfrm>
        </p:spPr>
        <p:txBody>
          <a:bodyPr>
            <a:noAutofit/>
          </a:bodyPr>
          <a:lstStyle/>
          <a:p>
            <a:r>
              <a:rPr lang="en-US" sz="2000" dirty="0"/>
              <a:t>It is easy to get carried away with modeling.</a:t>
            </a:r>
            <a:br>
              <a:rPr lang="en-US" sz="2000" dirty="0"/>
            </a:br>
            <a:r>
              <a:rPr lang="en-US" sz="2000" dirty="0"/>
              <a:t>You can spend all your time modeling and </a:t>
            </a:r>
            <a:br>
              <a:rPr lang="en-US" sz="2000" dirty="0"/>
            </a:br>
            <a:r>
              <a:rPr lang="en-US" sz="2000" dirty="0"/>
              <a:t>not actually build the schema.</a:t>
            </a:r>
          </a:p>
          <a:p>
            <a:r>
              <a:rPr lang="en-US" sz="2000" dirty="0"/>
              <a:t>We will use the approaches in class.</a:t>
            </a:r>
          </a:p>
          <a:p>
            <a:r>
              <a:rPr lang="en-US" sz="2000" dirty="0"/>
              <a:t>Mostly to understand concepts and patterns.</a:t>
            </a:r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8497201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And a Few More Relation Definitions</a:t>
            </a:r>
          </a:p>
        </p:txBody>
      </p:sp>
      <p:sp>
        <p:nvSpPr>
          <p:cNvPr id="11266" name="AutoShape 3"/>
          <p:cNvSpPr>
            <a:spLocks noGrp="1" noChangeAspect="1" noChangeArrowheads="1"/>
          </p:cNvSpPr>
          <p:nvPr>
            <p:ph type="body" idx="1"/>
          </p:nvPr>
        </p:nvSpPr>
        <p:spPr>
          <a:xfrm>
            <a:off x="2292351" y="1083077"/>
            <a:ext cx="7754213" cy="4643021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student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name</a:t>
            </a:r>
            <a:r>
              <a:rPr lang="en-US" altLang="en-US" dirty="0"/>
              <a:t>   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(20) not null,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dept_name</a:t>
            </a:r>
            <a:r>
              <a:rPr lang="en-US" altLang="en-US" dirty="0"/>
              <a:t>     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 err="1"/>
              <a:t>tot_cred</a:t>
            </a:r>
            <a:r>
              <a:rPr lang="en-US" altLang="en-US" dirty="0"/>
              <a:t>           </a:t>
            </a:r>
            <a:r>
              <a:rPr lang="en-US" altLang="en-US" b="1" dirty="0"/>
              <a:t>numeric</a:t>
            </a:r>
            <a:r>
              <a:rPr lang="en-US" altLang="en-US" dirty="0"/>
              <a:t>(3,0),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b="1" dirty="0"/>
              <a:t>primary key </a:t>
            </a:r>
            <a:r>
              <a:rPr lang="en-US" altLang="en-US" i="1" dirty="0"/>
              <a:t>(ID),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charset="2"/>
              <a:buNone/>
            </a:pPr>
            <a:r>
              <a:rPr lang="en-US" altLang="en-US" b="1" dirty="0"/>
              <a:t>             foreign key </a:t>
            </a:r>
            <a:r>
              <a:rPr lang="en-US" altLang="en-US" i="1" dirty="0"/>
              <a:t>(dept_name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department</a:t>
            </a:r>
            <a:r>
              <a:rPr lang="en-US" altLang="en-US" dirty="0"/>
              <a:t>);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endParaRPr lang="en-US" altLang="en-US" dirty="0"/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takes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 err="1"/>
              <a:t>course_id</a:t>
            </a:r>
            <a:r>
              <a:rPr lang="en-US" altLang="en-US" dirty="0"/>
              <a:t>       </a:t>
            </a:r>
            <a:r>
              <a:rPr lang="en-US" altLang="en-US" b="1" dirty="0" err="1"/>
              <a:t>varchar</a:t>
            </a:r>
            <a:r>
              <a:rPr lang="en-US" altLang="en-US" dirty="0"/>
              <a:t>(8),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 err="1"/>
              <a:t>sec_id</a:t>
            </a:r>
            <a:r>
              <a:rPr lang="en-US" altLang="en-US" dirty="0"/>
              <a:t>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(8),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semester</a:t>
            </a:r>
            <a:r>
              <a:rPr lang="en-US" altLang="en-US" dirty="0"/>
              <a:t>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(6),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year</a:t>
            </a:r>
            <a:r>
              <a:rPr lang="en-US" altLang="en-US" dirty="0"/>
              <a:t>                </a:t>
            </a:r>
            <a:r>
              <a:rPr lang="en-US" altLang="en-US" b="1" dirty="0"/>
              <a:t>numeric</a:t>
            </a:r>
            <a:r>
              <a:rPr lang="en-US" altLang="en-US" dirty="0"/>
              <a:t>(4,0),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grade</a:t>
            </a:r>
            <a:r>
              <a:rPr lang="en-US" altLang="en-US" dirty="0"/>
              <a:t>      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(2), 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charset="2"/>
              <a:buNone/>
            </a:pPr>
            <a:r>
              <a:rPr lang="en-US" altLang="en-US" b="1" dirty="0"/>
              <a:t>              primary key </a:t>
            </a:r>
            <a:r>
              <a:rPr lang="en-US" altLang="en-US" i="1" dirty="0"/>
              <a:t>(ID, </a:t>
            </a:r>
            <a:r>
              <a:rPr lang="en-US" altLang="en-US" i="1" dirty="0" err="1"/>
              <a:t>course_id</a:t>
            </a:r>
            <a:r>
              <a:rPr lang="en-US" altLang="en-US" i="1" dirty="0"/>
              <a:t>, </a:t>
            </a:r>
            <a:r>
              <a:rPr lang="en-US" altLang="en-US" i="1" dirty="0" err="1"/>
              <a:t>sec_id</a:t>
            </a:r>
            <a:r>
              <a:rPr lang="en-US" altLang="en-US" i="1" dirty="0"/>
              <a:t>, semester, year)</a:t>
            </a:r>
            <a:r>
              <a:rPr lang="en-US" altLang="en-US" dirty="0"/>
              <a:t> ,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charset="2"/>
              <a:buNone/>
            </a:pPr>
            <a:r>
              <a:rPr lang="en-US" altLang="en-US" b="1" dirty="0"/>
              <a:t>              foreign key </a:t>
            </a:r>
            <a:r>
              <a:rPr lang="en-US" altLang="en-US" dirty="0"/>
              <a:t>(</a:t>
            </a:r>
            <a:r>
              <a:rPr lang="en-US" altLang="en-US" i="1" dirty="0"/>
              <a:t>ID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b="1" i="1" dirty="0"/>
              <a:t> </a:t>
            </a:r>
            <a:r>
              <a:rPr lang="en-US" altLang="en-US" i="1" dirty="0"/>
              <a:t>student,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b="1" dirty="0"/>
              <a:t>foreign key </a:t>
            </a:r>
            <a:r>
              <a:rPr lang="en-US" altLang="en-US" dirty="0"/>
              <a:t>(</a:t>
            </a:r>
            <a:r>
              <a:rPr lang="en-US" altLang="en-US" i="1" dirty="0" err="1"/>
              <a:t>course_id</a:t>
            </a:r>
            <a:r>
              <a:rPr lang="en-US" altLang="en-US" i="1" dirty="0"/>
              <a:t>, </a:t>
            </a:r>
            <a:r>
              <a:rPr lang="en-US" altLang="en-US" i="1" dirty="0" err="1"/>
              <a:t>sec_id</a:t>
            </a:r>
            <a:r>
              <a:rPr lang="en-US" altLang="en-US" i="1" dirty="0"/>
              <a:t>, semester, year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section</a:t>
            </a:r>
            <a:r>
              <a:rPr lang="en-US" altLang="en-US" dirty="0"/>
              <a:t>);</a:t>
            </a:r>
          </a:p>
          <a:p>
            <a:pPr>
              <a:lnSpc>
                <a:spcPct val="90000"/>
              </a:lnSpc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5952138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And more still</a:t>
            </a:r>
          </a:p>
        </p:txBody>
      </p:sp>
      <p:sp>
        <p:nvSpPr>
          <p:cNvPr id="122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18173"/>
            <a:ext cx="7107682" cy="3709860"/>
          </a:xfrm>
        </p:spPr>
        <p:txBody>
          <a:bodyPr/>
          <a:lstStyle/>
          <a:p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course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 err="1"/>
              <a:t>course_id</a:t>
            </a:r>
            <a:r>
              <a:rPr lang="en-US" altLang="en-US" dirty="0"/>
              <a:t>        </a:t>
            </a:r>
            <a:r>
              <a:rPr lang="en-US" altLang="en-US" b="1" dirty="0" err="1"/>
              <a:t>varchar</a:t>
            </a:r>
            <a:r>
              <a:rPr lang="en-US" altLang="en-US" dirty="0"/>
              <a:t>(8),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title</a:t>
            </a:r>
            <a:r>
              <a:rPr lang="en-US" altLang="en-US" dirty="0"/>
              <a:t>                  </a:t>
            </a:r>
            <a:r>
              <a:rPr lang="en-US" altLang="en-US" b="1" dirty="0" err="1"/>
              <a:t>varchar</a:t>
            </a:r>
            <a:r>
              <a:rPr lang="en-US" altLang="en-US" b="1" dirty="0"/>
              <a:t>(</a:t>
            </a:r>
            <a:r>
              <a:rPr lang="en-US" altLang="en-US" dirty="0"/>
              <a:t>50),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dept_name</a:t>
            </a:r>
            <a:r>
              <a:rPr lang="en-US" altLang="en-US" dirty="0"/>
              <a:t>      </a:t>
            </a:r>
            <a:r>
              <a:rPr lang="en-US" altLang="en-US" b="1" dirty="0" err="1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</a:t>
            </a:r>
            <a:r>
              <a:rPr lang="en-US" altLang="en-US" i="1" dirty="0"/>
              <a:t>credits</a:t>
            </a:r>
            <a:r>
              <a:rPr lang="en-US" altLang="en-US" dirty="0"/>
              <a:t>             </a:t>
            </a:r>
            <a:r>
              <a:rPr lang="en-US" altLang="en-US" b="1" dirty="0"/>
              <a:t>numeric</a:t>
            </a:r>
            <a:r>
              <a:rPr lang="en-US" altLang="en-US" dirty="0"/>
              <a:t>(2,0),</a:t>
            </a:r>
          </a:p>
          <a:p>
            <a:pPr>
              <a:spcBef>
                <a:spcPct val="0"/>
              </a:spcBef>
              <a:buFont typeface="Monotype Sorts" charset="2"/>
              <a:buNone/>
            </a:pPr>
            <a:r>
              <a:rPr lang="en-US" altLang="en-US" dirty="0"/>
              <a:t>             </a:t>
            </a:r>
            <a:r>
              <a:rPr lang="en-US" altLang="en-US" b="1" dirty="0"/>
              <a:t>primary key </a:t>
            </a:r>
            <a:r>
              <a:rPr lang="en-US" altLang="en-US" i="1" dirty="0"/>
              <a:t>(</a:t>
            </a:r>
            <a:r>
              <a:rPr lang="en-US" altLang="en-US" i="1" dirty="0" err="1"/>
              <a:t>course_id</a:t>
            </a:r>
            <a:r>
              <a:rPr lang="en-US" altLang="en-US" i="1" dirty="0"/>
              <a:t>),</a:t>
            </a:r>
          </a:p>
          <a:p>
            <a:pPr>
              <a:spcBef>
                <a:spcPct val="0"/>
              </a:spcBef>
              <a:buFont typeface="Monotype Sorts" charset="2"/>
              <a:buNone/>
            </a:pPr>
            <a:r>
              <a:rPr lang="en-US" altLang="en-US" b="1" dirty="0"/>
              <a:t>     </a:t>
            </a:r>
            <a:r>
              <a:rPr lang="en-US" altLang="en-US" dirty="0"/>
              <a:t>        </a:t>
            </a:r>
            <a:r>
              <a:rPr lang="en-US" altLang="en-US" b="1" dirty="0"/>
              <a:t>foreign key </a:t>
            </a:r>
            <a:r>
              <a:rPr lang="en-US" altLang="en-US" i="1" dirty="0"/>
              <a:t>(dept_name</a:t>
            </a:r>
            <a:r>
              <a:rPr lang="en-US" altLang="en-US" dirty="0"/>
              <a:t>) </a:t>
            </a:r>
            <a:r>
              <a:rPr lang="en-US" altLang="en-US" b="1" dirty="0"/>
              <a:t>references </a:t>
            </a:r>
            <a:r>
              <a:rPr lang="en-US" altLang="en-US" i="1" dirty="0"/>
              <a:t>department</a:t>
            </a:r>
            <a:r>
              <a:rPr lang="en-US" altLang="en-US" dirty="0"/>
              <a:t>);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778381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Updates to tables</a:t>
            </a:r>
          </a:p>
        </p:txBody>
      </p:sp>
      <p:sp>
        <p:nvSpPr>
          <p:cNvPr id="133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083311"/>
            <a:ext cx="7709825" cy="5159375"/>
          </a:xfrm>
        </p:spPr>
        <p:txBody>
          <a:bodyPr/>
          <a:lstStyle/>
          <a:p>
            <a:pPr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Insert </a:t>
            </a:r>
            <a:r>
              <a:rPr lang="en-US" altLang="en-US" b="1" dirty="0">
                <a:solidFill>
                  <a:srgbClr val="000099"/>
                </a:solidFill>
              </a:rPr>
              <a:t> </a:t>
            </a:r>
            <a:endParaRPr lang="en-US" altLang="en-US" dirty="0"/>
          </a:p>
          <a:p>
            <a:pPr lvl="1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/>
              <a:t>insert into </a:t>
            </a:r>
            <a:r>
              <a:rPr lang="en-US" altLang="en-US" i="1" dirty="0"/>
              <a:t>instructor </a:t>
            </a:r>
            <a:r>
              <a:rPr lang="en-US" altLang="en-US" b="1" dirty="0"/>
              <a:t>values </a:t>
            </a:r>
            <a:r>
              <a:rPr lang="en-US" altLang="en-US" dirty="0"/>
              <a:t>(</a:t>
            </a:r>
            <a:r>
              <a:rPr lang="en-US" altLang="ja-JP" dirty="0"/>
              <a:t>'</a:t>
            </a:r>
            <a:r>
              <a:rPr lang="en-US" altLang="en-US" dirty="0"/>
              <a:t>10211</a:t>
            </a:r>
            <a:r>
              <a:rPr lang="en-US" altLang="ja-JP" dirty="0"/>
              <a:t>'</a:t>
            </a:r>
            <a:r>
              <a:rPr lang="en-US" altLang="en-US" dirty="0"/>
              <a:t>, </a:t>
            </a:r>
            <a:r>
              <a:rPr lang="en-US" altLang="ja-JP" dirty="0"/>
              <a:t>'</a:t>
            </a:r>
            <a:r>
              <a:rPr lang="en-US" altLang="en-US" dirty="0"/>
              <a:t>Smith</a:t>
            </a:r>
            <a:r>
              <a:rPr lang="en-US" altLang="ja-JP" dirty="0"/>
              <a:t>'</a:t>
            </a:r>
            <a:r>
              <a:rPr lang="en-US" altLang="en-US" dirty="0"/>
              <a:t>, </a:t>
            </a:r>
            <a:r>
              <a:rPr lang="en-US" altLang="ja-JP" dirty="0"/>
              <a:t>'</a:t>
            </a:r>
            <a:r>
              <a:rPr lang="en-US" altLang="en-US" dirty="0"/>
              <a:t>Biology</a:t>
            </a:r>
            <a:r>
              <a:rPr lang="en-US" altLang="ja-JP" dirty="0"/>
              <a:t>'</a:t>
            </a:r>
            <a:r>
              <a:rPr lang="en-US" altLang="en-US" dirty="0"/>
              <a:t>, 66000);</a:t>
            </a:r>
          </a:p>
          <a:p>
            <a:pPr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Delete</a:t>
            </a:r>
            <a:r>
              <a:rPr lang="en-US" altLang="en-US" b="1" dirty="0">
                <a:solidFill>
                  <a:srgbClr val="000099"/>
                </a:solidFill>
              </a:rPr>
              <a:t> </a:t>
            </a:r>
          </a:p>
          <a:p>
            <a:pPr lvl="1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0099"/>
                </a:solidFill>
              </a:rPr>
              <a:t> </a:t>
            </a:r>
            <a:r>
              <a:rPr lang="en-US" altLang="en-US" dirty="0"/>
              <a:t>Remove all tuples from the </a:t>
            </a:r>
            <a:r>
              <a:rPr lang="en-US" altLang="en-US" i="1" dirty="0"/>
              <a:t>student</a:t>
            </a:r>
            <a:r>
              <a:rPr lang="en-US" altLang="en-US" dirty="0"/>
              <a:t> relation</a:t>
            </a:r>
          </a:p>
          <a:p>
            <a:pPr lvl="2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/>
              <a:t>delete from </a:t>
            </a:r>
            <a:r>
              <a:rPr lang="en-US" altLang="en-US" i="1" dirty="0"/>
              <a:t>student  </a:t>
            </a:r>
          </a:p>
          <a:p>
            <a:pPr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Drop Table</a:t>
            </a:r>
          </a:p>
          <a:p>
            <a:pPr lvl="1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/>
              <a:t>drop table </a:t>
            </a:r>
            <a:r>
              <a:rPr lang="en-US" altLang="en-US" i="1" dirty="0"/>
              <a:t>r</a:t>
            </a:r>
          </a:p>
          <a:p>
            <a:pPr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Alter</a:t>
            </a:r>
            <a:r>
              <a:rPr lang="en-US" altLang="en-US" b="1" dirty="0">
                <a:solidFill>
                  <a:srgbClr val="000099"/>
                </a:solidFill>
              </a:rPr>
              <a:t> </a:t>
            </a:r>
            <a:r>
              <a:rPr lang="en-US" altLang="en-US" dirty="0"/>
              <a:t> </a:t>
            </a:r>
          </a:p>
          <a:p>
            <a:pPr lvl="1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b="1" dirty="0"/>
              <a:t>alter table </a:t>
            </a:r>
            <a:r>
              <a:rPr lang="en-US" altLang="en-US" i="1" dirty="0"/>
              <a:t>r </a:t>
            </a:r>
            <a:r>
              <a:rPr lang="en-US" altLang="en-US" b="1" dirty="0"/>
              <a:t>add </a:t>
            </a:r>
            <a:r>
              <a:rPr lang="en-US" altLang="en-US" i="1" dirty="0"/>
              <a:t>A D</a:t>
            </a:r>
          </a:p>
          <a:p>
            <a:pPr lvl="2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i="1" dirty="0"/>
              <a:t> </a:t>
            </a:r>
            <a:r>
              <a:rPr lang="en-US" altLang="en-US" dirty="0"/>
              <a:t>where </a:t>
            </a:r>
            <a:r>
              <a:rPr lang="en-US" altLang="en-US" i="1" dirty="0"/>
              <a:t>A</a:t>
            </a:r>
            <a:r>
              <a:rPr lang="en-US" altLang="en-US" dirty="0"/>
              <a:t> is the name of the attribute to be added to relation </a:t>
            </a:r>
            <a:r>
              <a:rPr lang="en-US" altLang="en-US" i="1" dirty="0"/>
              <a:t>r </a:t>
            </a:r>
            <a:r>
              <a:rPr lang="en-US" altLang="en-US" dirty="0"/>
              <a:t> and </a:t>
            </a:r>
            <a:r>
              <a:rPr lang="en-US" altLang="en-US" i="1" dirty="0"/>
              <a:t>D</a:t>
            </a:r>
            <a:r>
              <a:rPr lang="en-US" altLang="en-US" dirty="0"/>
              <a:t> is the domain of </a:t>
            </a:r>
            <a:r>
              <a:rPr lang="en-US" altLang="en-US" i="1" dirty="0"/>
              <a:t>A.</a:t>
            </a:r>
            <a:endParaRPr lang="en-US" altLang="en-US" dirty="0"/>
          </a:p>
          <a:p>
            <a:pPr lvl="2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dirty="0"/>
              <a:t>All exiting tuples in the relation are assigned </a:t>
            </a:r>
            <a:r>
              <a:rPr lang="en-US" altLang="en-US" i="1" dirty="0"/>
              <a:t>null</a:t>
            </a:r>
            <a:r>
              <a:rPr lang="en-US" altLang="en-US" dirty="0"/>
              <a:t> as the value for the new attribute.  </a:t>
            </a:r>
          </a:p>
          <a:p>
            <a:pPr lvl="1">
              <a:lnSpc>
                <a:spcPct val="110000"/>
              </a:lnSpc>
              <a:tabLst>
                <a:tab pos="2232025" algn="l"/>
              </a:tabLst>
            </a:pPr>
            <a:r>
              <a:rPr lang="en-US" altLang="en-US" b="1" dirty="0"/>
              <a:t>alter table </a:t>
            </a:r>
            <a:r>
              <a:rPr lang="en-US" altLang="en-US" i="1" dirty="0"/>
              <a:t>r</a:t>
            </a:r>
            <a:r>
              <a:rPr lang="en-US" altLang="en-US" b="1" dirty="0"/>
              <a:t> drop</a:t>
            </a:r>
            <a:r>
              <a:rPr lang="en-US" altLang="en-US" i="1" dirty="0"/>
              <a:t> A     </a:t>
            </a:r>
          </a:p>
          <a:p>
            <a:pPr lvl="2">
              <a:lnSpc>
                <a:spcPct val="110000"/>
              </a:lnSpc>
              <a:tabLst>
                <a:tab pos="2232025" algn="l"/>
              </a:tabLst>
            </a:pPr>
            <a:r>
              <a:rPr lang="en-US" altLang="en-US" dirty="0"/>
              <a:t>where </a:t>
            </a:r>
            <a:r>
              <a:rPr lang="en-US" altLang="en-US" i="1" dirty="0"/>
              <a:t>A</a:t>
            </a:r>
            <a:r>
              <a:rPr lang="en-US" altLang="en-US" dirty="0"/>
              <a:t> is the name of an attribute of relation</a:t>
            </a:r>
            <a:r>
              <a:rPr lang="en-US" altLang="en-US" i="1" dirty="0"/>
              <a:t> r</a:t>
            </a:r>
          </a:p>
          <a:p>
            <a:pPr lvl="2">
              <a:lnSpc>
                <a:spcPct val="90000"/>
              </a:lnSpc>
              <a:tabLst>
                <a:tab pos="2232025" algn="l"/>
              </a:tabLst>
            </a:pPr>
            <a:r>
              <a:rPr lang="en-US" altLang="en-US" dirty="0"/>
              <a:t>Dropping of attributes not supported by many databases.</a:t>
            </a:r>
          </a:p>
        </p:txBody>
      </p:sp>
    </p:spTree>
    <p:extLst>
      <p:ext uri="{BB962C8B-B14F-4D97-AF65-F5344CB8AC3E}">
        <p14:creationId xmlns:p14="http://schemas.microsoft.com/office/powerpoint/2010/main" val="23254922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098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Basic Query Structure </a:t>
            </a:r>
          </a:p>
        </p:txBody>
      </p:sp>
      <p:sp>
        <p:nvSpPr>
          <p:cNvPr id="143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133810" cy="462810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A typical SQL query has the form:</a:t>
            </a:r>
            <a:br>
              <a:rPr lang="en-US" altLang="en-US" dirty="0"/>
            </a:b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select </a:t>
            </a:r>
            <a:r>
              <a:rPr lang="en-US" altLang="en-US" i="1" dirty="0"/>
              <a:t>A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A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/>
              <a:t>A</a:t>
            </a:r>
            <a:r>
              <a:rPr lang="en-US" altLang="en-US" i="1" baseline="-25000" dirty="0"/>
              <a:t>n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from</a:t>
            </a:r>
            <a:r>
              <a:rPr lang="en-US" altLang="en-US" dirty="0"/>
              <a:t> </a:t>
            </a:r>
            <a:r>
              <a:rPr lang="en-US" altLang="en-US" i="1" dirty="0"/>
              <a:t>r</a:t>
            </a:r>
            <a:r>
              <a:rPr lang="en-US" altLang="en-US" baseline="-25000" dirty="0"/>
              <a:t>1</a:t>
            </a:r>
            <a:r>
              <a:rPr lang="en-US" altLang="en-US" dirty="0"/>
              <a:t>, </a:t>
            </a:r>
            <a:r>
              <a:rPr lang="en-US" altLang="en-US" i="1" dirty="0"/>
              <a:t>r</a:t>
            </a:r>
            <a:r>
              <a:rPr lang="en-US" altLang="en-US" baseline="-25000" dirty="0"/>
              <a:t>2</a:t>
            </a:r>
            <a:r>
              <a:rPr lang="en-US" altLang="en-US" dirty="0"/>
              <a:t>, ..., </a:t>
            </a:r>
            <a:r>
              <a:rPr lang="en-US" altLang="en-US" i="1" dirty="0" err="1"/>
              <a:t>r</a:t>
            </a:r>
            <a:r>
              <a:rPr lang="en-US" altLang="en-US" i="1" baseline="-25000" dirty="0" err="1"/>
              <a:t>m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P</a:t>
            </a:r>
            <a:br>
              <a:rPr lang="en-US" altLang="en-US" i="1" dirty="0"/>
            </a:b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i="1" dirty="0"/>
              <a:t>A</a:t>
            </a:r>
            <a:r>
              <a:rPr lang="en-US" altLang="en-US" i="1" baseline="-25000" dirty="0"/>
              <a:t>i </a:t>
            </a:r>
            <a:r>
              <a:rPr lang="en-US" altLang="en-US" dirty="0"/>
              <a:t>represents an attribute</a:t>
            </a:r>
          </a:p>
          <a:p>
            <a:pPr lvl="1">
              <a:tabLst>
                <a:tab pos="2055813" algn="l"/>
              </a:tabLst>
            </a:pPr>
            <a:r>
              <a:rPr lang="en-US" altLang="en-US" i="1" dirty="0" err="1"/>
              <a:t>R</a:t>
            </a:r>
            <a:r>
              <a:rPr lang="en-US" altLang="en-US" i="1" baseline="-25000" dirty="0" err="1"/>
              <a:t>i</a:t>
            </a:r>
            <a:r>
              <a:rPr lang="en-US" altLang="en-US" i="1" baseline="-25000" dirty="0"/>
              <a:t> </a:t>
            </a:r>
            <a:r>
              <a:rPr lang="en-US" altLang="en-US" dirty="0"/>
              <a:t>represents a relation</a:t>
            </a:r>
          </a:p>
          <a:p>
            <a:pPr lvl="1">
              <a:tabLst>
                <a:tab pos="2055813" algn="l"/>
              </a:tabLst>
            </a:pPr>
            <a:r>
              <a:rPr lang="en-US" altLang="en-US" i="1" dirty="0"/>
              <a:t>P</a:t>
            </a:r>
            <a:r>
              <a:rPr lang="en-US" altLang="en-US" dirty="0"/>
              <a:t> is a predicate.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The result of an SQL query is a relation.</a:t>
            </a:r>
          </a:p>
        </p:txBody>
      </p:sp>
    </p:spTree>
    <p:extLst>
      <p:ext uri="{BB962C8B-B14F-4D97-AF65-F5344CB8AC3E}">
        <p14:creationId xmlns:p14="http://schemas.microsoft.com/office/powerpoint/2010/main" val="3913271387"/>
      </p:ext>
    </p:extLst>
  </p:cSld>
  <p:clrMapOvr>
    <a:masterClrMapping/>
  </p:clrMapOvr>
  <p:transition spd="slow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146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</a:t>
            </a:r>
          </a:p>
        </p:txBody>
      </p:sp>
      <p:sp>
        <p:nvSpPr>
          <p:cNvPr id="1536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94414" cy="452621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The </a:t>
            </a:r>
            <a:r>
              <a:rPr lang="en-US" altLang="en-US" b="1" dirty="0"/>
              <a:t>select</a:t>
            </a:r>
            <a:r>
              <a:rPr lang="en-US" altLang="en-US" dirty="0"/>
              <a:t> clause lists the attributes desired in the result of a query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corresponds to the projection operation of the relational algebra</a:t>
            </a:r>
          </a:p>
          <a:p>
            <a:pPr>
              <a:lnSpc>
                <a:spcPct val="110000"/>
              </a:lnSpc>
              <a:tabLst>
                <a:tab pos="2055813" algn="l"/>
              </a:tabLst>
            </a:pPr>
            <a:r>
              <a:rPr lang="en-US" altLang="en-US" dirty="0"/>
              <a:t>Example: find the names of all instructors: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select </a:t>
            </a:r>
            <a:r>
              <a:rPr lang="en-US" altLang="en-US" i="1" dirty="0"/>
              <a:t>name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NOTE:  SQL names are case insensitive (i.e., you may use upper- or lower-case letters.)  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E.g.,  </a:t>
            </a:r>
            <a:r>
              <a:rPr lang="en-US" altLang="en-US" i="1" dirty="0"/>
              <a:t>Name</a:t>
            </a:r>
            <a:r>
              <a:rPr lang="en-US" altLang="en-US" dirty="0"/>
              <a:t> ≡ </a:t>
            </a:r>
            <a:r>
              <a:rPr lang="en-US" altLang="en-US" i="1" dirty="0"/>
              <a:t>NAME</a:t>
            </a:r>
            <a:r>
              <a:rPr lang="en-US" altLang="en-US" dirty="0"/>
              <a:t> ≡ </a:t>
            </a:r>
            <a:r>
              <a:rPr lang="en-US" altLang="en-US" i="1" dirty="0"/>
              <a:t>name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Some people use upper case wherever we use bold font.</a:t>
            </a:r>
          </a:p>
        </p:txBody>
      </p:sp>
    </p:spTree>
    <p:extLst>
      <p:ext uri="{BB962C8B-B14F-4D97-AF65-F5344CB8AC3E}">
        <p14:creationId xmlns:p14="http://schemas.microsoft.com/office/powerpoint/2010/main" val="133239509"/>
      </p:ext>
    </p:extLst>
  </p:cSld>
  <p:clrMapOvr>
    <a:masterClrMapping/>
  </p:clrMapOvr>
  <p:transition spd="slow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194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 (Cont.)</a:t>
            </a:r>
          </a:p>
        </p:txBody>
      </p:sp>
      <p:sp>
        <p:nvSpPr>
          <p:cNvPr id="163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06488"/>
            <a:ext cx="7585537" cy="4876800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SQL allows duplicates in relations as well as in query results.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To force the elimination of duplicates, insert the keyword </a:t>
            </a:r>
            <a:r>
              <a:rPr lang="en-US" altLang="en-US" b="1" dirty="0">
                <a:solidFill>
                  <a:srgbClr val="002060"/>
                </a:solidFill>
              </a:rPr>
              <a:t>distinct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dirty="0"/>
              <a:t>after select</a:t>
            </a:r>
            <a:r>
              <a:rPr lang="en-US" altLang="en-US" b="1" dirty="0"/>
              <a:t>.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department names of all instructors, and remove duplicates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select distinct </a:t>
            </a:r>
            <a:r>
              <a:rPr lang="en-US" altLang="en-US" i="1" dirty="0"/>
              <a:t>dept_name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The keyword </a:t>
            </a:r>
            <a:r>
              <a:rPr lang="en-US" altLang="en-US" b="1" dirty="0"/>
              <a:t>all </a:t>
            </a:r>
            <a:r>
              <a:rPr lang="en-US" altLang="en-US" dirty="0"/>
              <a:t>specifies that duplicates should not be removed.</a:t>
            </a:r>
            <a:br>
              <a:rPr lang="en-US" altLang="en-US" dirty="0"/>
            </a:br>
            <a:r>
              <a:rPr lang="en-US" altLang="en-US" sz="800" dirty="0"/>
              <a:t> 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select all</a:t>
            </a:r>
            <a:r>
              <a:rPr lang="en-US" altLang="en-US" dirty="0"/>
              <a:t> </a:t>
            </a:r>
            <a:r>
              <a:rPr lang="en-US" altLang="en-US" i="1" dirty="0"/>
              <a:t>dept_name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</p:txBody>
      </p:sp>
    </p:spTree>
    <p:extLst>
      <p:ext uri="{BB962C8B-B14F-4D97-AF65-F5344CB8AC3E}">
        <p14:creationId xmlns:p14="http://schemas.microsoft.com/office/powerpoint/2010/main" val="1329040506"/>
      </p:ext>
    </p:extLst>
  </p:cSld>
  <p:clrMapOvr>
    <a:masterClrMapping/>
  </p:clrMapOvr>
  <p:transition spd="slow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42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 (Cont.)</a:t>
            </a:r>
          </a:p>
        </p:txBody>
      </p:sp>
      <p:sp>
        <p:nvSpPr>
          <p:cNvPr id="1741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23393" cy="5001704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An asterisk in the select clause denotes “all attributes”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b="1" dirty="0"/>
              <a:t>			select </a:t>
            </a:r>
            <a:r>
              <a:rPr lang="en-US" altLang="en-US" dirty="0"/>
              <a:t>*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An attribute can be a literal  with  no </a:t>
            </a:r>
            <a:r>
              <a:rPr lang="en-US" altLang="en-US" b="1" dirty="0"/>
              <a:t>from  </a:t>
            </a:r>
            <a:r>
              <a:rPr lang="en-US" altLang="en-US" dirty="0"/>
              <a:t>clause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b="1" dirty="0"/>
              <a:t>			select  </a:t>
            </a:r>
            <a:r>
              <a:rPr lang="en-US" altLang="ja-JP" dirty="0"/>
              <a:t>'</a:t>
            </a:r>
            <a:r>
              <a:rPr lang="en-US" altLang="en-US" dirty="0"/>
              <a:t>437</a:t>
            </a:r>
            <a:r>
              <a:rPr lang="en-US" altLang="ja-JP" dirty="0"/>
              <a:t>'</a:t>
            </a: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Results is a table with one column and a single row with value “437”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Can give the column a name using: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dirty="0"/>
              <a:t>                    </a:t>
            </a:r>
            <a:r>
              <a:rPr lang="en-US" altLang="en-US" b="1" dirty="0"/>
              <a:t>select </a:t>
            </a:r>
            <a:r>
              <a:rPr lang="en-US" altLang="en-US" dirty="0"/>
              <a:t>'437' </a:t>
            </a:r>
            <a:r>
              <a:rPr lang="en-US" altLang="en-US" b="1" dirty="0"/>
              <a:t>as </a:t>
            </a:r>
            <a:r>
              <a:rPr lang="en-US" altLang="en-US" i="1" dirty="0"/>
              <a:t>FOO</a:t>
            </a:r>
            <a:r>
              <a:rPr lang="en-US" altLang="en-US" dirty="0"/>
              <a:t>	</a:t>
            </a:r>
            <a:endParaRPr lang="en-US" altLang="en-US" i="1" dirty="0"/>
          </a:p>
          <a:p>
            <a:pPr>
              <a:tabLst>
                <a:tab pos="2055813" algn="l"/>
              </a:tabLst>
            </a:pPr>
            <a:r>
              <a:rPr lang="en-US" altLang="en-US" dirty="0"/>
              <a:t>An attribute can be a literal with </a:t>
            </a:r>
            <a:r>
              <a:rPr lang="en-US" altLang="en-US" b="1" dirty="0"/>
              <a:t>from  </a:t>
            </a:r>
            <a:r>
              <a:rPr lang="en-US" altLang="en-US" dirty="0"/>
              <a:t>clause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b="1" dirty="0"/>
              <a:t>			select  </a:t>
            </a:r>
            <a:r>
              <a:rPr lang="en-US" altLang="en-US" dirty="0"/>
              <a:t>'A'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Result is a table with one column and </a:t>
            </a:r>
            <a:r>
              <a:rPr lang="en-US" altLang="en-US" i="1" dirty="0"/>
              <a:t>N</a:t>
            </a:r>
            <a:r>
              <a:rPr lang="en-US" altLang="en-US" dirty="0"/>
              <a:t> rows (number of tuples in the </a:t>
            </a:r>
            <a:r>
              <a:rPr lang="en-US" altLang="en-US" i="1" dirty="0"/>
              <a:t>instructors</a:t>
            </a:r>
            <a:r>
              <a:rPr lang="en-US" altLang="en-US" dirty="0"/>
              <a:t> table), each row with value “A”</a:t>
            </a:r>
          </a:p>
        </p:txBody>
      </p:sp>
    </p:spTree>
    <p:extLst>
      <p:ext uri="{BB962C8B-B14F-4D97-AF65-F5344CB8AC3E}">
        <p14:creationId xmlns:p14="http://schemas.microsoft.com/office/powerpoint/2010/main" val="1086147235"/>
      </p:ext>
    </p:extLst>
  </p:cSld>
  <p:clrMapOvr>
    <a:masterClrMapping/>
  </p:clrMapOvr>
  <p:transition spd="slow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42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201699"/>
            <a:ext cx="8077200" cy="609600"/>
          </a:xfrm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select Clause (Cont.)</a:t>
            </a:r>
          </a:p>
        </p:txBody>
      </p:sp>
      <p:sp>
        <p:nvSpPr>
          <p:cNvPr id="184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585536" cy="4514024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select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clause can contain arithmetic expressions involving the operation, +, –, </a:t>
            </a:r>
            <a:r>
              <a:rPr lang="en-US" altLang="en-US" dirty="0">
                <a:latin typeface="Symbol" panose="05050102010706020507" pitchFamily="18" charset="2"/>
              </a:rPr>
              <a:t></a:t>
            </a:r>
            <a:r>
              <a:rPr lang="en-US" altLang="en-US" dirty="0"/>
              <a:t>, and /, and operating on constants or attributes of tuples.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The query: 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b="1" dirty="0"/>
              <a:t>	                  select</a:t>
            </a:r>
            <a:r>
              <a:rPr lang="en-US" altLang="en-US" dirty="0"/>
              <a:t> </a:t>
            </a:r>
            <a:r>
              <a:rPr lang="en-US" altLang="en-US" i="1" dirty="0"/>
              <a:t>ID, name, salary/12</a:t>
            </a:r>
            <a:br>
              <a:rPr lang="en-US" altLang="en-US" dirty="0"/>
            </a:br>
            <a:r>
              <a:rPr lang="en-US" altLang="en-US" dirty="0"/>
              <a:t>                  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i="1" dirty="0"/>
              <a:t>	</a:t>
            </a:r>
            <a:r>
              <a:rPr lang="en-US" altLang="en-US" dirty="0"/>
              <a:t>would return a relation that is the same as the </a:t>
            </a:r>
            <a:r>
              <a:rPr lang="en-US" altLang="en-US" i="1" dirty="0"/>
              <a:t>instructor </a:t>
            </a:r>
            <a:r>
              <a:rPr lang="en-US" altLang="en-US" dirty="0"/>
              <a:t>relation, except that the value of the attribute </a:t>
            </a:r>
            <a:r>
              <a:rPr lang="en-US" altLang="en-US" i="1" dirty="0"/>
              <a:t>salary </a:t>
            </a:r>
            <a:r>
              <a:rPr lang="en-US" altLang="en-US" dirty="0"/>
              <a:t>is divided by 12.</a:t>
            </a:r>
          </a:p>
          <a:p>
            <a:pPr lvl="1">
              <a:tabLst>
                <a:tab pos="2055813" algn="l"/>
              </a:tabLst>
            </a:pPr>
            <a:r>
              <a:rPr lang="en-US" altLang="en-US" dirty="0"/>
              <a:t>Can rename “s</a:t>
            </a:r>
            <a:r>
              <a:rPr lang="en-US" altLang="en-US" i="1" dirty="0"/>
              <a:t>alary/12” </a:t>
            </a:r>
            <a:r>
              <a:rPr lang="en-US" altLang="en-US" dirty="0"/>
              <a:t>using the </a:t>
            </a:r>
            <a:r>
              <a:rPr lang="en-US" altLang="en-US" b="1" dirty="0"/>
              <a:t>as </a:t>
            </a:r>
            <a:r>
              <a:rPr lang="en-US" altLang="en-US" dirty="0"/>
              <a:t>clause: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i="1" dirty="0"/>
              <a:t>	        </a:t>
            </a:r>
            <a:r>
              <a:rPr lang="en-US" altLang="en-US" b="1" dirty="0"/>
              <a:t>select </a:t>
            </a:r>
            <a:r>
              <a:rPr lang="en-US" altLang="en-US" i="1" dirty="0"/>
              <a:t>ID, name, salary/12  </a:t>
            </a:r>
            <a:r>
              <a:rPr lang="en-US" altLang="en-US" b="1" dirty="0"/>
              <a:t>as </a:t>
            </a:r>
            <a:r>
              <a:rPr lang="en-US" altLang="en-US" i="1" dirty="0" err="1"/>
              <a:t>monthly_salary</a:t>
            </a:r>
            <a:br>
              <a:rPr lang="en-US" altLang="en-US" i="1" dirty="0"/>
            </a:br>
            <a:endParaRPr lang="en-US" altLang="en-US" dirty="0"/>
          </a:p>
          <a:p>
            <a:pPr lvl="1">
              <a:tabLst>
                <a:tab pos="2055813" algn="l"/>
              </a:tabLst>
            </a:pPr>
            <a:endParaRPr lang="en-US" altLang="en-US" dirty="0"/>
          </a:p>
          <a:p>
            <a:pPr lvl="1">
              <a:buNone/>
              <a:tabLst>
                <a:tab pos="2055813" algn="l"/>
              </a:tabLst>
            </a:pPr>
            <a:endParaRPr lang="en-US" altLang="en-US" dirty="0"/>
          </a:p>
          <a:p>
            <a:pPr>
              <a:buNone/>
              <a:tabLst>
                <a:tab pos="2055813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37191187"/>
      </p:ext>
    </p:extLst>
  </p:cSld>
  <p:clrMapOvr>
    <a:masterClrMapping/>
  </p:clrMapOvr>
  <p:transition spd="slow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290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where Clause</a:t>
            </a:r>
          </a:p>
        </p:txBody>
      </p:sp>
      <p:sp>
        <p:nvSpPr>
          <p:cNvPr id="1945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06488"/>
            <a:ext cx="7692898" cy="4876800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1311275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where</a:t>
            </a:r>
            <a:r>
              <a:rPr lang="en-US" altLang="en-US" b="1" dirty="0"/>
              <a:t> </a:t>
            </a:r>
            <a:r>
              <a:rPr lang="en-US" altLang="en-US" dirty="0"/>
              <a:t>clause specifies conditions that the result must satisfy</a:t>
            </a:r>
          </a:p>
          <a:p>
            <a:pPr lvl="1">
              <a:tabLst>
                <a:tab pos="1311275" algn="l"/>
              </a:tabLst>
            </a:pPr>
            <a:r>
              <a:rPr lang="en-US" altLang="en-US" dirty="0"/>
              <a:t>Corresponds to the selection predicate of the relational algebra.  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To find all instructors in Comp. Sci. dept</a:t>
            </a:r>
          </a:p>
          <a:p>
            <a:pPr>
              <a:buNone/>
              <a:tabLst>
                <a:tab pos="1311275" algn="l"/>
              </a:tabLst>
            </a:pPr>
            <a:r>
              <a:rPr lang="en-US" altLang="en-US" b="1" dirty="0"/>
              <a:t>		select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dept_name =</a:t>
            </a:r>
            <a:r>
              <a:rPr lang="en-US" altLang="en-US" dirty="0"/>
              <a:t> </a:t>
            </a:r>
            <a:r>
              <a:rPr lang="en-US" altLang="en-US" i="1" dirty="0"/>
              <a:t>'</a:t>
            </a:r>
            <a:r>
              <a:rPr lang="en-US" altLang="ja-JP" dirty="0"/>
              <a:t>Comp. Sci.'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SQL allows the use of the logical connectives </a:t>
            </a:r>
            <a:r>
              <a:rPr lang="en-US" altLang="en-US" b="1" dirty="0"/>
              <a:t> and, or, </a:t>
            </a:r>
            <a:r>
              <a:rPr lang="en-US" altLang="en-US" dirty="0"/>
              <a:t>and </a:t>
            </a:r>
            <a:r>
              <a:rPr lang="en-US" altLang="en-US" b="1" dirty="0"/>
              <a:t>not </a:t>
            </a:r>
            <a:endParaRPr lang="en-US" altLang="en-US" dirty="0"/>
          </a:p>
          <a:p>
            <a:pPr>
              <a:tabLst>
                <a:tab pos="1311275" algn="l"/>
              </a:tabLst>
            </a:pPr>
            <a:r>
              <a:rPr lang="en-US" altLang="en-US" dirty="0"/>
              <a:t>The operands of the logical connectives can be expressions involving the comparison operators &lt;, &lt;=, &gt;, &gt;=, =, and &lt;&gt;.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Comparisons can be applied to results of arithmetic expressions</a:t>
            </a:r>
          </a:p>
          <a:p>
            <a:pPr>
              <a:tabLst>
                <a:tab pos="1311275" algn="l"/>
              </a:tabLst>
            </a:pPr>
            <a:r>
              <a:rPr lang="en-US" altLang="en-US" dirty="0"/>
              <a:t>To find all instructors in Comp. Sci. dept with salary &gt; 80000</a:t>
            </a:r>
          </a:p>
          <a:p>
            <a:pPr lvl="1">
              <a:buNone/>
              <a:tabLst>
                <a:tab pos="1311275" algn="l"/>
              </a:tabLst>
            </a:pPr>
            <a:r>
              <a:rPr lang="en-US" altLang="en-US" b="1" dirty="0"/>
              <a:t>		select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dept_name =</a:t>
            </a:r>
            <a:r>
              <a:rPr lang="en-US" altLang="en-US" dirty="0"/>
              <a:t> </a:t>
            </a:r>
            <a:r>
              <a:rPr lang="en-US" altLang="en-US" i="1" dirty="0"/>
              <a:t>'</a:t>
            </a:r>
            <a:r>
              <a:rPr lang="en-US" altLang="ja-JP" dirty="0"/>
              <a:t>Comp. Sci.'</a:t>
            </a:r>
            <a:r>
              <a:rPr lang="en-US" altLang="ja-JP" i="1" dirty="0"/>
              <a:t>  </a:t>
            </a:r>
            <a:r>
              <a:rPr lang="en-US" altLang="ja-JP" b="1" dirty="0"/>
              <a:t>and </a:t>
            </a:r>
            <a:r>
              <a:rPr lang="en-US" altLang="ja-JP" i="1" dirty="0"/>
              <a:t>salary </a:t>
            </a:r>
            <a:r>
              <a:rPr lang="en-US" altLang="ja-JP" dirty="0"/>
              <a:t>&gt; 80000</a:t>
            </a:r>
          </a:p>
          <a:p>
            <a:pPr>
              <a:buNone/>
              <a:tabLst>
                <a:tab pos="1311275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90284791"/>
      </p:ext>
    </p:extLst>
  </p:cSld>
  <p:clrMapOvr>
    <a:masterClrMapping/>
  </p:clrMapOvr>
  <p:transition spd="slow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338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/>
              <a:t>The from Clause</a:t>
            </a:r>
          </a:p>
        </p:txBody>
      </p:sp>
      <p:sp>
        <p:nvSpPr>
          <p:cNvPr id="204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9"/>
            <a:ext cx="7603292" cy="4867592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635000" algn="l"/>
                <a:tab pos="2403475" algn="l"/>
              </a:tabLst>
            </a:pPr>
            <a:r>
              <a:rPr lang="en-US" altLang="en-US" dirty="0"/>
              <a:t>The </a:t>
            </a:r>
            <a:r>
              <a:rPr lang="en-US" altLang="en-US" b="1" dirty="0">
                <a:solidFill>
                  <a:srgbClr val="002060"/>
                </a:solidFill>
              </a:rPr>
              <a:t>from</a:t>
            </a:r>
            <a:r>
              <a:rPr lang="en-US" altLang="en-US" b="1" dirty="0"/>
              <a:t> </a:t>
            </a:r>
            <a:r>
              <a:rPr lang="en-US" altLang="en-US" dirty="0"/>
              <a:t>clause lists the relations involved in the query</a:t>
            </a:r>
          </a:p>
          <a:p>
            <a:pPr lvl="1">
              <a:tabLst>
                <a:tab pos="635000" algn="l"/>
                <a:tab pos="2403475" algn="l"/>
              </a:tabLst>
            </a:pPr>
            <a:r>
              <a:rPr lang="en-US" altLang="en-US" dirty="0"/>
              <a:t>Corresponds to the Cartesian product operation of the relational algebra.</a:t>
            </a:r>
          </a:p>
          <a:p>
            <a:pPr>
              <a:tabLst>
                <a:tab pos="635000" algn="l"/>
                <a:tab pos="2403475" algn="l"/>
              </a:tabLst>
            </a:pPr>
            <a:r>
              <a:rPr lang="en-US" altLang="en-US" dirty="0"/>
              <a:t>Find the Cartesian product </a:t>
            </a:r>
            <a:r>
              <a:rPr lang="en-US" altLang="en-US" i="1" dirty="0"/>
              <a:t>instructor X teaches</a:t>
            </a:r>
            <a:endParaRPr lang="en-US" altLang="en-US" dirty="0"/>
          </a:p>
          <a:p>
            <a:pPr>
              <a:buNone/>
              <a:tabLst>
                <a:tab pos="635000" algn="l"/>
                <a:tab pos="2403475" algn="l"/>
              </a:tabLst>
            </a:pPr>
            <a:r>
              <a:rPr lang="en-US" altLang="en-US" b="1" dirty="0"/>
              <a:t>			select </a:t>
            </a:r>
            <a:r>
              <a:rPr lang="en-US" altLang="en-US" dirty="0">
                <a:latin typeface="Symbol" panose="05050102010706020507" pitchFamily="18" charset="2"/>
              </a:rPr>
              <a:t></a:t>
            </a:r>
            <a:br>
              <a:rPr lang="en-US" altLang="en-US" dirty="0"/>
            </a:br>
            <a:r>
              <a:rPr lang="en-US" altLang="en-US" dirty="0"/>
              <a:t>		</a:t>
            </a:r>
            <a:r>
              <a:rPr lang="en-US" altLang="en-US" b="1" dirty="0"/>
              <a:t>from </a:t>
            </a:r>
            <a:r>
              <a:rPr lang="en-US" altLang="en-US" i="1" dirty="0"/>
              <a:t>instructor, teaches</a:t>
            </a:r>
          </a:p>
          <a:p>
            <a:pPr lvl="1">
              <a:tabLst>
                <a:tab pos="635000" algn="l"/>
                <a:tab pos="2403475" algn="l"/>
              </a:tabLst>
            </a:pPr>
            <a:r>
              <a:rPr lang="en-US" altLang="en-US" dirty="0"/>
              <a:t>generates every possible instructor – teaches pair, with all attributes from both relations.</a:t>
            </a:r>
          </a:p>
          <a:p>
            <a:pPr lvl="1">
              <a:tabLst>
                <a:tab pos="635000" algn="l"/>
                <a:tab pos="2403475" algn="l"/>
              </a:tabLst>
            </a:pPr>
            <a:r>
              <a:rPr lang="en-US" altLang="en-US" dirty="0"/>
              <a:t>For common attributes (e.g., </a:t>
            </a:r>
            <a:r>
              <a:rPr lang="en-US" altLang="en-US" i="1" dirty="0"/>
              <a:t>ID</a:t>
            </a:r>
            <a:r>
              <a:rPr lang="en-US" altLang="en-US" dirty="0"/>
              <a:t>), the attributes  in the resulting table are renamed using the  relation name (e.g., </a:t>
            </a:r>
            <a:r>
              <a:rPr lang="en-US" altLang="en-US" i="1" dirty="0"/>
              <a:t>instructor.ID</a:t>
            </a:r>
            <a:r>
              <a:rPr lang="en-US" altLang="en-US" dirty="0"/>
              <a:t>)</a:t>
            </a:r>
          </a:p>
          <a:p>
            <a:pPr>
              <a:tabLst>
                <a:tab pos="635000" algn="l"/>
                <a:tab pos="2403475" algn="l"/>
              </a:tabLst>
            </a:pPr>
            <a:r>
              <a:rPr lang="en-US" altLang="en-US" dirty="0"/>
              <a:t>Cartesian product not very useful directly, but useful combined with where-clause condition (selection operation in relational algebra).</a:t>
            </a:r>
          </a:p>
          <a:p>
            <a:pPr>
              <a:buNone/>
              <a:tabLst>
                <a:tab pos="635000" algn="l"/>
                <a:tab pos="2403475" algn="l"/>
              </a:tabLst>
            </a:pPr>
            <a:r>
              <a:rPr lang="en-US" altLang="en-US" i="1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193919977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ffectLst/>
              </a:rPr>
              <a:t>Design Alternatives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92350" y="1123950"/>
            <a:ext cx="7612170" cy="4447794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In designing a database schema, we must ensure that we avoid two major pitfalls: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Redundancy:  a bad design  may result in repeat information.  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b="1" dirty="0">
                <a:solidFill>
                  <a:schemeClr val="tx2"/>
                </a:solidFill>
                <a:ea typeface="ＭＳ Ｐゴシック" panose="020B0600070205080204" pitchFamily="34" charset="-128"/>
              </a:rPr>
              <a:t>Redundant representation of information may lead to data inconsistency among the various copies of information 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Incompleteness: a bad design may make certain aspects of the enterprise difficult or impossible to model.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Avoiding bad designs is not enough. There may be a  large number  of  good designs from which we must choose.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F06E8F-909C-A543-A47B-BAE9A670D3DE}"/>
              </a:ext>
            </a:extLst>
          </p:cNvPr>
          <p:cNvSpPr txBox="1"/>
          <p:nvPr/>
        </p:nvSpPr>
        <p:spPr>
          <a:xfrm>
            <a:off x="522638" y="1995054"/>
            <a:ext cx="1274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Emphasis</a:t>
            </a:r>
            <a:br>
              <a:rPr lang="en-US" b="1" dirty="0">
                <a:solidFill>
                  <a:schemeClr val="tx2"/>
                </a:solidFill>
              </a:rPr>
            </a:br>
            <a:r>
              <a:rPr lang="en-US" b="1" dirty="0">
                <a:solidFill>
                  <a:schemeClr val="tx2"/>
                </a:solidFill>
              </a:rPr>
              <a:t>Added</a:t>
            </a:r>
          </a:p>
        </p:txBody>
      </p:sp>
    </p:spTree>
    <p:extLst>
      <p:ext uri="{BB962C8B-B14F-4D97-AF65-F5344CB8AC3E}">
        <p14:creationId xmlns:p14="http://schemas.microsoft.com/office/powerpoint/2010/main" val="3011107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Examples</a:t>
            </a:r>
          </a:p>
        </p:txBody>
      </p:sp>
      <p:sp>
        <p:nvSpPr>
          <p:cNvPr id="2253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2" y="1106489"/>
            <a:ext cx="7629925" cy="452621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Find the names of all instructors who have taught some course and the </a:t>
            </a:r>
            <a:r>
              <a:rPr lang="en-US" altLang="en-US" dirty="0" err="1"/>
              <a:t>course_id</a:t>
            </a: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b="1" dirty="0"/>
              <a:t>select </a:t>
            </a:r>
            <a:r>
              <a:rPr lang="en-US" altLang="en-US" i="1" dirty="0"/>
              <a:t>name, </a:t>
            </a:r>
            <a:r>
              <a:rPr lang="en-US" altLang="en-US" i="1" dirty="0" err="1"/>
              <a:t>course_id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 , teaches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/>
              <a:t>instructor.ID = teaches.ID 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sz="800" dirty="0"/>
              <a:t> 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names of all instructors in the Art  department who have taught some course and the </a:t>
            </a:r>
            <a:r>
              <a:rPr lang="en-US" altLang="en-US" dirty="0" err="1"/>
              <a:t>course_id</a:t>
            </a:r>
            <a:endParaRPr lang="en-US" altLang="en-US" dirty="0"/>
          </a:p>
          <a:p>
            <a:pPr lvl="1">
              <a:tabLst>
                <a:tab pos="2055813" algn="l"/>
              </a:tabLst>
            </a:pPr>
            <a:r>
              <a:rPr lang="en-US" altLang="en-US" b="1" dirty="0"/>
              <a:t>select </a:t>
            </a:r>
            <a:r>
              <a:rPr lang="en-US" altLang="en-US" i="1" dirty="0"/>
              <a:t>name, </a:t>
            </a:r>
            <a:r>
              <a:rPr lang="en-US" altLang="en-US" i="1" dirty="0" err="1"/>
              <a:t>course_id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 , teaches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/>
              <a:t>instructor.ID = teaches.ID  </a:t>
            </a:r>
            <a:r>
              <a:rPr lang="en-US" altLang="en-US" b="1" i="1" dirty="0"/>
              <a:t>and</a:t>
            </a:r>
            <a:r>
              <a:rPr lang="en-US" altLang="en-US" i="1" dirty="0"/>
              <a:t>  instructor. dept_name = </a:t>
            </a:r>
            <a:r>
              <a:rPr lang="en-US" altLang="en-US" dirty="0"/>
              <a:t>'Art'</a:t>
            </a:r>
          </a:p>
          <a:p>
            <a:pPr lvl="1">
              <a:buNone/>
              <a:tabLst>
                <a:tab pos="2055813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52852150"/>
      </p:ext>
    </p:extLst>
  </p:cSld>
  <p:clrMapOvr>
    <a:masterClrMapping/>
  </p:clrMapOvr>
  <p:transition spd="slow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06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189667"/>
            <a:ext cx="8077200" cy="609600"/>
          </a:xfrm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The Rename Operation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0" y="1155257"/>
            <a:ext cx="7760830" cy="3407866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>
              <a:tabLst>
                <a:tab pos="2055813" algn="l"/>
              </a:tabLst>
            </a:pPr>
            <a:r>
              <a:rPr lang="en-US" altLang="en-US" dirty="0"/>
              <a:t>The SQL allows renaming relations and attributes using the </a:t>
            </a:r>
            <a:r>
              <a:rPr lang="en-US" altLang="en-US" b="1" dirty="0"/>
              <a:t>as </a:t>
            </a:r>
            <a:r>
              <a:rPr lang="en-US" altLang="en-US" dirty="0"/>
              <a:t>clause:</a:t>
            </a:r>
          </a:p>
          <a:p>
            <a:pPr>
              <a:buNone/>
              <a:tabLst>
                <a:tab pos="2055813" algn="l"/>
              </a:tabLst>
            </a:pPr>
            <a:r>
              <a:rPr lang="en-US" altLang="en-US" i="1" dirty="0"/>
              <a:t>		old-name </a:t>
            </a:r>
            <a:r>
              <a:rPr lang="en-US" altLang="en-US" b="1" dirty="0"/>
              <a:t>as</a:t>
            </a:r>
            <a:r>
              <a:rPr lang="en-US" altLang="en-US" i="1" dirty="0"/>
              <a:t> new-name</a:t>
            </a:r>
            <a:br>
              <a:rPr lang="en-US" altLang="en-US" dirty="0"/>
            </a:br>
            <a:r>
              <a:rPr lang="en-US" altLang="en-US" sz="800" dirty="0"/>
              <a:t> 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Find the names of all instructors who have a higher salary than </a:t>
            </a:r>
            <a:br>
              <a:rPr lang="en-US" altLang="en-US" dirty="0"/>
            </a:br>
            <a:r>
              <a:rPr lang="en-US" altLang="en-US" dirty="0"/>
              <a:t>some instructor in 'Comp. Sci'.</a:t>
            </a:r>
          </a:p>
          <a:p>
            <a:pPr lvl="1">
              <a:tabLst>
                <a:tab pos="2055813" algn="l"/>
              </a:tabLst>
            </a:pPr>
            <a:r>
              <a:rPr lang="en-US" altLang="en-US" b="1" dirty="0"/>
              <a:t>select distinct </a:t>
            </a:r>
            <a:r>
              <a:rPr lang="en-US" altLang="en-US" i="1" dirty="0"/>
              <a:t>T.name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 </a:t>
            </a:r>
            <a:r>
              <a:rPr lang="en-US" altLang="en-US" b="1" dirty="0"/>
              <a:t>as </a:t>
            </a:r>
            <a:r>
              <a:rPr lang="en-US" altLang="en-US" i="1" dirty="0"/>
              <a:t>T, instructor </a:t>
            </a:r>
            <a:r>
              <a:rPr lang="en-US" altLang="en-US" b="1" dirty="0"/>
              <a:t>as </a:t>
            </a:r>
            <a:r>
              <a:rPr lang="en-US" altLang="en-US" i="1" dirty="0"/>
              <a:t>S</a:t>
            </a:r>
            <a:br>
              <a:rPr lang="en-US" altLang="en-US" i="1" dirty="0"/>
            </a:br>
            <a:r>
              <a:rPr lang="en-US" altLang="en-US" b="1" dirty="0"/>
              <a:t>where </a:t>
            </a:r>
            <a:r>
              <a:rPr lang="en-US" altLang="en-US" i="1" dirty="0" err="1"/>
              <a:t>T.salary</a:t>
            </a:r>
            <a:r>
              <a:rPr lang="en-US" altLang="en-US" i="1" dirty="0"/>
              <a:t> &gt; </a:t>
            </a:r>
            <a:r>
              <a:rPr lang="en-US" altLang="en-US" i="1" dirty="0" err="1"/>
              <a:t>S.salary</a:t>
            </a:r>
            <a:r>
              <a:rPr lang="en-US" altLang="en-US" i="1" dirty="0"/>
              <a:t> </a:t>
            </a:r>
            <a:r>
              <a:rPr lang="en-US" altLang="en-US" b="1" dirty="0"/>
              <a:t>and </a:t>
            </a:r>
            <a:r>
              <a:rPr lang="en-US" altLang="en-US" i="1" dirty="0" err="1"/>
              <a:t>S.dept_name</a:t>
            </a:r>
            <a:r>
              <a:rPr lang="en-US" altLang="en-US" i="1" dirty="0"/>
              <a:t> = 'Comp. Sci.’</a:t>
            </a:r>
          </a:p>
          <a:p>
            <a:pPr lvl="1">
              <a:buNone/>
              <a:tabLst>
                <a:tab pos="2055813" algn="l"/>
              </a:tabLst>
            </a:pPr>
            <a:r>
              <a:rPr lang="en-US" altLang="en-US" sz="800" dirty="0"/>
              <a:t> </a:t>
            </a:r>
          </a:p>
          <a:p>
            <a:pPr>
              <a:tabLst>
                <a:tab pos="2055813" algn="l"/>
              </a:tabLst>
            </a:pPr>
            <a:r>
              <a:rPr lang="en-US" altLang="en-US" dirty="0"/>
              <a:t>Keyword </a:t>
            </a:r>
            <a:r>
              <a:rPr lang="en-US" altLang="en-US" b="1" dirty="0"/>
              <a:t>as</a:t>
            </a:r>
            <a:r>
              <a:rPr lang="en-US" altLang="en-US" dirty="0"/>
              <a:t> is optional and may be omitted</a:t>
            </a:r>
            <a:br>
              <a:rPr lang="en-US" altLang="en-US" dirty="0"/>
            </a:br>
            <a:r>
              <a:rPr lang="en-US" altLang="en-US" dirty="0"/>
              <a:t>              </a:t>
            </a:r>
            <a:r>
              <a:rPr lang="en-US" altLang="en-US" i="1" dirty="0"/>
              <a:t>instructor </a:t>
            </a:r>
            <a:r>
              <a:rPr lang="en-US" altLang="en-US" b="1" dirty="0"/>
              <a:t>as </a:t>
            </a:r>
            <a:r>
              <a:rPr lang="en-US" altLang="en-US" i="1" dirty="0"/>
              <a:t>T ≡ instructor</a:t>
            </a:r>
            <a:r>
              <a:rPr lang="en-US" altLang="en-US" b="1" dirty="0"/>
              <a:t> </a:t>
            </a:r>
            <a:r>
              <a:rPr lang="en-US" altLang="en-US" i="1" dirty="0"/>
              <a:t>T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64593875"/>
      </p:ext>
    </p:extLst>
  </p:cSld>
  <p:clrMapOvr>
    <a:masterClrMapping/>
  </p:clrMapOvr>
  <p:transition spd="slow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String Operations</a:t>
            </a:r>
          </a:p>
        </p:txBody>
      </p:sp>
      <p:sp>
        <p:nvSpPr>
          <p:cNvPr id="256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204024"/>
            <a:ext cx="7638802" cy="4648136"/>
          </a:xfrm>
        </p:spPr>
        <p:txBody>
          <a:bodyPr/>
          <a:lstStyle/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SQL includes a string-matching operator for comparisons on character strings.  The operator </a:t>
            </a:r>
            <a:r>
              <a:rPr lang="en-US" altLang="en-US" b="1" dirty="0"/>
              <a:t>like</a:t>
            </a:r>
            <a:r>
              <a:rPr lang="en-US" altLang="en-US" dirty="0"/>
              <a:t> uses patterns that are described using two special characters: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percent ( % ).  The % character matches any substring.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underscore ( _ ).  The _ character matches any character.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Find the names of all instructors whose name includes the substring “</a:t>
            </a:r>
            <a:r>
              <a:rPr lang="en-US" altLang="en-US" dirty="0" err="1"/>
              <a:t>dar</a:t>
            </a:r>
            <a:r>
              <a:rPr lang="en-US" altLang="en-US" dirty="0"/>
              <a:t>”.</a:t>
            </a:r>
          </a:p>
          <a:p>
            <a:pPr>
              <a:buNone/>
              <a:tabLst>
                <a:tab pos="1889125" algn="l"/>
                <a:tab pos="2403475" algn="l"/>
              </a:tabLst>
            </a:pPr>
            <a:r>
              <a:rPr lang="en-US" altLang="en-US" b="1" dirty="0"/>
              <a:t>		se</a:t>
            </a:r>
            <a:r>
              <a:rPr lang="en-US" altLang="en-US" dirty="0"/>
              <a:t>le</a:t>
            </a:r>
            <a:r>
              <a:rPr lang="en-US" altLang="en-US" b="1" dirty="0"/>
              <a:t>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</a:t>
            </a:r>
            <a:r>
              <a:rPr lang="en-US" altLang="en-US" b="1" i="1" dirty="0"/>
              <a:t> </a:t>
            </a:r>
            <a:r>
              <a:rPr lang="en-US" altLang="en-US" i="1" dirty="0"/>
              <a:t>name </a:t>
            </a:r>
            <a:r>
              <a:rPr lang="en-US" altLang="en-US" b="1" dirty="0"/>
              <a:t>like </a:t>
            </a:r>
            <a:r>
              <a:rPr lang="en-US" altLang="en-US" b="1" dirty="0">
                <a:latin typeface="Century Gothic" panose="020B0502020202020204" pitchFamily="34" charset="0"/>
              </a:rPr>
              <a:t>'</a:t>
            </a:r>
            <a:r>
              <a:rPr lang="en-US" altLang="en-US" dirty="0"/>
              <a:t>%</a:t>
            </a:r>
            <a:r>
              <a:rPr lang="en-US" altLang="en-US" dirty="0" err="1"/>
              <a:t>dar</a:t>
            </a:r>
            <a:r>
              <a:rPr lang="en-US" altLang="en-US" dirty="0"/>
              <a:t>%</a:t>
            </a:r>
            <a:r>
              <a:rPr lang="en-US" altLang="en-US" dirty="0">
                <a:latin typeface="Century Gothic" panose="020B0502020202020204" pitchFamily="34" charset="0"/>
              </a:rPr>
              <a:t>' 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Match the string “100%”</a:t>
            </a:r>
          </a:p>
          <a:p>
            <a:pPr>
              <a:buNone/>
              <a:tabLst>
                <a:tab pos="1889125" algn="l"/>
                <a:tab pos="2403475" algn="l"/>
              </a:tabLst>
            </a:pPr>
            <a:r>
              <a:rPr lang="en-US" altLang="en-US" dirty="0"/>
              <a:t>			</a:t>
            </a:r>
            <a:r>
              <a:rPr lang="en-US" altLang="en-US" b="1" dirty="0"/>
              <a:t>like </a:t>
            </a:r>
            <a:r>
              <a:rPr lang="en-US" altLang="en-US" b="1" dirty="0">
                <a:latin typeface="Century Gothic" panose="020B0502020202020204" pitchFamily="34" charset="0"/>
              </a:rPr>
              <a:t>'</a:t>
            </a:r>
            <a:r>
              <a:rPr lang="en-US" altLang="ja-JP" dirty="0"/>
              <a:t>100 \%</a:t>
            </a:r>
            <a:r>
              <a:rPr lang="en-US" altLang="ja-JP" dirty="0">
                <a:latin typeface="Century Gothic" panose="020B0502020202020204" pitchFamily="34" charset="0"/>
              </a:rPr>
              <a:t>' </a:t>
            </a:r>
            <a:r>
              <a:rPr lang="en-US" altLang="ja-JP" dirty="0"/>
              <a:t> </a:t>
            </a:r>
            <a:r>
              <a:rPr lang="en-US" altLang="ja-JP" b="1" dirty="0"/>
              <a:t>escape  </a:t>
            </a:r>
            <a:r>
              <a:rPr lang="en-US" altLang="ja-JP" b="1" dirty="0">
                <a:latin typeface="Century Gothic" panose="020B0502020202020204" pitchFamily="34" charset="0"/>
              </a:rPr>
              <a:t>'</a:t>
            </a:r>
            <a:r>
              <a:rPr lang="en-US" altLang="ja-JP" dirty="0"/>
              <a:t>\</a:t>
            </a:r>
            <a:r>
              <a:rPr lang="en-US" altLang="ja-JP" dirty="0">
                <a:latin typeface="Century Gothic" panose="020B0502020202020204" pitchFamily="34" charset="0"/>
              </a:rPr>
              <a:t>' </a:t>
            </a:r>
            <a:endParaRPr lang="en-US" altLang="ja-JP" dirty="0"/>
          </a:p>
          <a:p>
            <a:pPr>
              <a:buNone/>
              <a:tabLst>
                <a:tab pos="1889125" algn="l"/>
                <a:tab pos="2403475" algn="l"/>
              </a:tabLst>
            </a:pPr>
            <a:r>
              <a:rPr lang="en-US" altLang="en-US" dirty="0"/>
              <a:t>      in that above we use backslash (\) as the escape character.</a:t>
            </a:r>
          </a:p>
          <a:p>
            <a:pPr>
              <a:buNone/>
              <a:tabLst>
                <a:tab pos="1889125" algn="l"/>
                <a:tab pos="2403475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8343023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String Operations (Cont.)</a:t>
            </a:r>
          </a:p>
        </p:txBody>
      </p:sp>
      <p:sp>
        <p:nvSpPr>
          <p:cNvPr id="266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434616" cy="4379912"/>
          </a:xfrm>
        </p:spPr>
        <p:txBody>
          <a:bodyPr/>
          <a:lstStyle/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Patterns are case sensitive. 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Pattern matching examples: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'Intro%' matches any string beginning with “Intro”.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'%Comp%' matches any string containing “Comp” as a substring.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'_ _ _' matches any string of exactly three characters.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'_ _ _ %' matches any string of at least three characters.</a:t>
            </a:r>
          </a:p>
          <a:p>
            <a:pPr lvl="1">
              <a:buNone/>
              <a:tabLst>
                <a:tab pos="1889125" algn="l"/>
                <a:tab pos="2403475" algn="l"/>
              </a:tabLst>
            </a:pPr>
            <a:r>
              <a:rPr lang="en-US" altLang="en-US" sz="800" dirty="0"/>
              <a:t> </a:t>
            </a:r>
          </a:p>
          <a:p>
            <a:pPr>
              <a:tabLst>
                <a:tab pos="1889125" algn="l"/>
                <a:tab pos="2403475" algn="l"/>
              </a:tabLst>
            </a:pPr>
            <a:r>
              <a:rPr lang="en-US" altLang="en-US" dirty="0"/>
              <a:t>SQL supports a variety of string operations such as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concatenation (using “||”)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converting from upper to lower case (and vice versa)</a:t>
            </a:r>
          </a:p>
          <a:p>
            <a:pPr lvl="1">
              <a:tabLst>
                <a:tab pos="1889125" algn="l"/>
                <a:tab pos="2403475" algn="l"/>
              </a:tabLst>
            </a:pPr>
            <a:r>
              <a:rPr lang="en-US" altLang="en-US" dirty="0"/>
              <a:t>finding string length, extracting substrings, etc.</a:t>
            </a:r>
          </a:p>
        </p:txBody>
      </p:sp>
    </p:spTree>
    <p:extLst>
      <p:ext uri="{BB962C8B-B14F-4D97-AF65-F5344CB8AC3E}">
        <p14:creationId xmlns:p14="http://schemas.microsoft.com/office/powerpoint/2010/main" val="308762545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Ordering the Display of Tuples</a:t>
            </a:r>
          </a:p>
        </p:txBody>
      </p:sp>
      <p:sp>
        <p:nvSpPr>
          <p:cNvPr id="276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8076"/>
            <a:ext cx="7522211" cy="4085717"/>
          </a:xfrm>
        </p:spPr>
        <p:txBody>
          <a:bodyPr/>
          <a:lstStyle/>
          <a:p>
            <a:pPr>
              <a:tabLst>
                <a:tab pos="906463" algn="l"/>
              </a:tabLst>
            </a:pPr>
            <a:r>
              <a:rPr lang="en-US" altLang="en-US" dirty="0"/>
              <a:t>List in alphabetic order the names of all instructors </a:t>
            </a:r>
          </a:p>
          <a:p>
            <a:pPr>
              <a:buNone/>
              <a:tabLst>
                <a:tab pos="906463" algn="l"/>
              </a:tabLst>
            </a:pPr>
            <a:r>
              <a:rPr lang="en-US" altLang="en-US" dirty="0"/>
              <a:t>              </a:t>
            </a:r>
            <a:r>
              <a:rPr lang="en-US" altLang="en-US" b="1" dirty="0"/>
              <a:t>select distinct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  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dirty="0"/>
              <a:t>	</a:t>
            </a:r>
            <a:r>
              <a:rPr lang="en-US" altLang="en-US" b="1" dirty="0"/>
              <a:t>order by </a:t>
            </a:r>
            <a:r>
              <a:rPr lang="en-US" altLang="en-US" i="1" dirty="0"/>
              <a:t>name</a:t>
            </a:r>
            <a:endParaRPr lang="en-US" altLang="en-US" dirty="0"/>
          </a:p>
          <a:p>
            <a:pPr>
              <a:tabLst>
                <a:tab pos="906463" algn="l"/>
              </a:tabLst>
            </a:pPr>
            <a:r>
              <a:rPr lang="en-US" altLang="en-US" dirty="0"/>
              <a:t>We may specify </a:t>
            </a:r>
            <a:r>
              <a:rPr lang="en-US" altLang="en-US" b="1" dirty="0" err="1">
                <a:solidFill>
                  <a:srgbClr val="002060"/>
                </a:solidFill>
              </a:rPr>
              <a:t>desc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for descending order or </a:t>
            </a:r>
            <a:r>
              <a:rPr lang="en-US" altLang="en-US" b="1" dirty="0" err="1">
                <a:solidFill>
                  <a:srgbClr val="002060"/>
                </a:solidFill>
              </a:rPr>
              <a:t>asc</a:t>
            </a:r>
            <a:r>
              <a:rPr lang="en-US" altLang="en-US" dirty="0"/>
              <a:t> for ascending order, for each attribute; ascending order is the default.</a:t>
            </a:r>
          </a:p>
          <a:p>
            <a:pPr lvl="1">
              <a:tabLst>
                <a:tab pos="906463" algn="l"/>
              </a:tabLst>
            </a:pPr>
            <a:r>
              <a:rPr lang="en-US" altLang="en-US" dirty="0"/>
              <a:t>Example:  </a:t>
            </a:r>
            <a:r>
              <a:rPr lang="en-US" altLang="en-US" b="1" dirty="0"/>
              <a:t>order by</a:t>
            </a:r>
            <a:r>
              <a:rPr lang="en-US" altLang="en-US" dirty="0"/>
              <a:t> </a:t>
            </a:r>
            <a:r>
              <a:rPr lang="en-US" altLang="en-US" i="1" dirty="0"/>
              <a:t>name</a:t>
            </a:r>
            <a:r>
              <a:rPr lang="en-US" altLang="en-US" dirty="0"/>
              <a:t> </a:t>
            </a:r>
            <a:r>
              <a:rPr lang="en-US" altLang="en-US" b="1" dirty="0" err="1"/>
              <a:t>desc</a:t>
            </a:r>
            <a:endParaRPr lang="en-US" altLang="en-US" b="1" dirty="0"/>
          </a:p>
          <a:p>
            <a:pPr>
              <a:tabLst>
                <a:tab pos="906463" algn="l"/>
              </a:tabLst>
            </a:pPr>
            <a:r>
              <a:rPr lang="en-US" altLang="en-US" dirty="0"/>
              <a:t>Can sort on multiple attributes</a:t>
            </a:r>
          </a:p>
          <a:p>
            <a:pPr lvl="1">
              <a:tabLst>
                <a:tab pos="906463" algn="l"/>
              </a:tabLst>
            </a:pPr>
            <a:r>
              <a:rPr lang="en-US" altLang="en-US" dirty="0"/>
              <a:t>Example: </a:t>
            </a:r>
            <a:r>
              <a:rPr lang="en-US" altLang="en-US" b="1" dirty="0"/>
              <a:t>order by </a:t>
            </a:r>
            <a:r>
              <a:rPr lang="en-US" altLang="en-US" dirty="0"/>
              <a:t> </a:t>
            </a:r>
            <a:r>
              <a:rPr lang="en-US" altLang="en-US" i="1" dirty="0" err="1"/>
              <a:t>dept_name</a:t>
            </a:r>
            <a:r>
              <a:rPr lang="en-US" altLang="en-US" i="1" dirty="0"/>
              <a:t>, name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2777619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50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Where Clause Predicates</a:t>
            </a:r>
          </a:p>
        </p:txBody>
      </p:sp>
      <p:sp>
        <p:nvSpPr>
          <p:cNvPr id="286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90"/>
            <a:ext cx="7436866" cy="3624007"/>
          </a:xfrm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SQL includes a </a:t>
            </a:r>
            <a:r>
              <a:rPr lang="en-US" altLang="en-US" b="1" dirty="0">
                <a:solidFill>
                  <a:srgbClr val="002060"/>
                </a:solidFill>
              </a:rPr>
              <a:t>between</a:t>
            </a:r>
            <a:r>
              <a:rPr lang="en-US" altLang="en-US" dirty="0"/>
              <a:t> comparison operator</a:t>
            </a:r>
          </a:p>
          <a:p>
            <a:r>
              <a:rPr lang="en-US" altLang="en-US" dirty="0"/>
              <a:t>Example:  Find the names of all instructors with salary between $90,000 and $100,000 (that is, </a:t>
            </a:r>
            <a:r>
              <a:rPr lang="en-US" altLang="en-US" dirty="0">
                <a:latin typeface="Symbol" panose="05050102010706020507" pitchFamily="18" charset="2"/>
              </a:rPr>
              <a:t> </a:t>
            </a:r>
            <a:r>
              <a:rPr lang="en-US" altLang="en-US" dirty="0"/>
              <a:t>$90,000 and </a:t>
            </a:r>
            <a:r>
              <a:rPr lang="en-US" altLang="en-US" dirty="0">
                <a:latin typeface="Symbol" panose="05050102010706020507" pitchFamily="18" charset="2"/>
              </a:rPr>
              <a:t> </a:t>
            </a:r>
            <a:r>
              <a:rPr lang="en-US" altLang="en-US" dirty="0"/>
              <a:t>$100,000)</a:t>
            </a:r>
          </a:p>
          <a:p>
            <a:pPr lvl="1"/>
            <a:r>
              <a:rPr lang="en-US" altLang="en-US" b="1" dirty="0"/>
              <a:t>select</a:t>
            </a:r>
            <a:r>
              <a:rPr lang="en-US" altLang="en-US" i="1" dirty="0"/>
              <a:t> name</a:t>
            </a:r>
            <a:br>
              <a:rPr lang="en-US" altLang="en-US" i="1" dirty="0"/>
            </a:b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dirty="0"/>
            </a:br>
            <a:r>
              <a:rPr lang="en-US" altLang="en-US" b="1" dirty="0"/>
              <a:t>where </a:t>
            </a:r>
            <a:r>
              <a:rPr lang="en-US" altLang="en-US" i="1" dirty="0"/>
              <a:t>salary </a:t>
            </a:r>
            <a:r>
              <a:rPr lang="en-US" altLang="en-US" b="1" dirty="0"/>
              <a:t>between </a:t>
            </a:r>
            <a:r>
              <a:rPr lang="en-US" altLang="en-US" dirty="0"/>
              <a:t>90000 </a:t>
            </a:r>
            <a:r>
              <a:rPr lang="en-US" altLang="en-US" b="1" dirty="0"/>
              <a:t>and </a:t>
            </a:r>
            <a:r>
              <a:rPr lang="en-US" altLang="en-US" dirty="0"/>
              <a:t>100000</a:t>
            </a:r>
          </a:p>
          <a:p>
            <a:r>
              <a:rPr lang="en-US" altLang="en-US" dirty="0"/>
              <a:t>Tuple comparison</a:t>
            </a:r>
          </a:p>
          <a:p>
            <a:pPr lvl="1"/>
            <a:r>
              <a:rPr kumimoji="0" lang="en-US" altLang="en-US" b="1" dirty="0"/>
              <a:t>select </a:t>
            </a:r>
            <a:r>
              <a:rPr kumimoji="0" lang="en-US" altLang="en-US" i="1" dirty="0"/>
              <a:t>name</a:t>
            </a:r>
            <a:r>
              <a:rPr kumimoji="0" lang="en-US" altLang="en-US" dirty="0"/>
              <a:t>, </a:t>
            </a:r>
            <a:r>
              <a:rPr kumimoji="0" lang="en-US" altLang="en-US" i="1" dirty="0" err="1"/>
              <a:t>course_id</a:t>
            </a:r>
            <a:br>
              <a:rPr kumimoji="0" lang="en-US" altLang="en-US" i="1" dirty="0"/>
            </a:br>
            <a:r>
              <a:rPr kumimoji="0" lang="en-US" altLang="en-US" b="1" dirty="0"/>
              <a:t>from </a:t>
            </a:r>
            <a:r>
              <a:rPr kumimoji="0" lang="en-US" altLang="en-US" i="1" dirty="0"/>
              <a:t>instructor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teaches</a:t>
            </a:r>
            <a:br>
              <a:rPr kumimoji="0" lang="en-US" altLang="en-US" i="1" dirty="0"/>
            </a:br>
            <a:r>
              <a:rPr kumimoji="0" lang="en-US" altLang="en-US" b="1" dirty="0"/>
              <a:t>where </a:t>
            </a:r>
            <a:r>
              <a:rPr kumimoji="0" lang="en-US" altLang="en-US" dirty="0"/>
              <a:t>(</a:t>
            </a:r>
            <a:r>
              <a:rPr kumimoji="0" lang="en-US" altLang="en-US" i="1" dirty="0"/>
              <a:t>instructor</a:t>
            </a:r>
            <a:r>
              <a:rPr kumimoji="0" lang="en-US" altLang="en-US" dirty="0"/>
              <a:t>.</a:t>
            </a:r>
            <a:r>
              <a:rPr kumimoji="0" lang="en-US" altLang="en-US" i="1" dirty="0"/>
              <a:t>ID</a:t>
            </a:r>
            <a:r>
              <a:rPr kumimoji="0" lang="en-US" altLang="en-US" dirty="0"/>
              <a:t>, </a:t>
            </a:r>
            <a:r>
              <a:rPr kumimoji="0" lang="en-US" altLang="en-US" i="1" dirty="0"/>
              <a:t>dept_name</a:t>
            </a:r>
            <a:r>
              <a:rPr kumimoji="0" lang="en-US" altLang="en-US" dirty="0"/>
              <a:t>) = (</a:t>
            </a:r>
            <a:r>
              <a:rPr kumimoji="0" lang="en-US" altLang="en-US" i="1" dirty="0"/>
              <a:t>teaches</a:t>
            </a:r>
            <a:r>
              <a:rPr kumimoji="0" lang="en-US" altLang="en-US" dirty="0"/>
              <a:t>.</a:t>
            </a:r>
            <a:r>
              <a:rPr kumimoji="0" lang="en-US" altLang="en-US" i="1" dirty="0"/>
              <a:t>ID</a:t>
            </a:r>
            <a:r>
              <a:rPr kumimoji="0" lang="en-US" altLang="en-US" dirty="0"/>
              <a:t>, 'Biology');</a:t>
            </a:r>
          </a:p>
          <a:p>
            <a:pPr lvl="1"/>
            <a:endParaRPr kumimoji="0" lang="en-US" altLang="en-US" dirty="0">
              <a:latin typeface="Times New Roman" panose="02020603050405020304" pitchFamily="18" charset="0"/>
            </a:endParaRP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93567636"/>
      </p:ext>
    </p:extLst>
  </p:cSld>
  <p:clrMapOvr>
    <a:masterClrMapping/>
  </p:clrMapOvr>
  <p:transition spd="slow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Null Values</a:t>
            </a:r>
          </a:p>
        </p:txBody>
      </p:sp>
      <p:sp>
        <p:nvSpPr>
          <p:cNvPr id="337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2351" y="1106488"/>
            <a:ext cx="7612169" cy="4648136"/>
          </a:xfrm>
        </p:spPr>
        <p:txBody>
          <a:bodyPr/>
          <a:lstStyle/>
          <a:p>
            <a:r>
              <a:rPr lang="en-US" altLang="en-US" dirty="0"/>
              <a:t>It is possible for tuples to have a null value, denoted by </a:t>
            </a:r>
            <a:r>
              <a:rPr lang="en-US" altLang="en-US" b="1" dirty="0"/>
              <a:t>null</a:t>
            </a:r>
            <a:r>
              <a:rPr lang="en-US" altLang="en-US" dirty="0"/>
              <a:t>, for some of their attributes</a:t>
            </a:r>
          </a:p>
          <a:p>
            <a:r>
              <a:rPr lang="en-US" altLang="en-US" b="1" dirty="0"/>
              <a:t>null</a:t>
            </a:r>
            <a:r>
              <a:rPr lang="en-US" altLang="en-US" dirty="0"/>
              <a:t> signifies an unknown value or that a value does not exist.</a:t>
            </a:r>
          </a:p>
          <a:p>
            <a:r>
              <a:rPr lang="en-US" altLang="en-US" dirty="0"/>
              <a:t>The result of any arithmetic expression involving </a:t>
            </a:r>
            <a:r>
              <a:rPr lang="en-US" altLang="en-US" b="1" dirty="0"/>
              <a:t>null</a:t>
            </a:r>
            <a:r>
              <a:rPr lang="en-US" altLang="en-US" dirty="0"/>
              <a:t> is </a:t>
            </a:r>
            <a:r>
              <a:rPr lang="en-US" altLang="en-US" b="1" dirty="0"/>
              <a:t>null</a:t>
            </a:r>
          </a:p>
          <a:p>
            <a:pPr lvl="1"/>
            <a:r>
              <a:rPr lang="en-US" altLang="en-US" dirty="0"/>
              <a:t>Example:  5 + </a:t>
            </a:r>
            <a:r>
              <a:rPr lang="en-US" altLang="en-US" b="1" dirty="0"/>
              <a:t>null</a:t>
            </a:r>
            <a:r>
              <a:rPr lang="en-US" altLang="en-US" dirty="0"/>
              <a:t>  returns </a:t>
            </a:r>
            <a:r>
              <a:rPr lang="en-US" altLang="en-US" b="1" dirty="0"/>
              <a:t>null</a:t>
            </a:r>
          </a:p>
          <a:p>
            <a:r>
              <a:rPr lang="en-US" altLang="en-US" dirty="0"/>
              <a:t>The predicate  </a:t>
            </a:r>
            <a:r>
              <a:rPr lang="en-US" altLang="en-US" b="1" dirty="0"/>
              <a:t>is null</a:t>
            </a:r>
            <a:r>
              <a:rPr lang="en-US" altLang="en-US" dirty="0"/>
              <a:t> can be used to check for null values.</a:t>
            </a:r>
          </a:p>
          <a:p>
            <a:pPr lvl="1"/>
            <a:r>
              <a:rPr lang="en-US" altLang="en-US" dirty="0"/>
              <a:t>Example: Find all instructors whose salary is null</a:t>
            </a:r>
            <a:r>
              <a:rPr lang="en-US" altLang="en-US" i="1" dirty="0"/>
              <a:t>.</a:t>
            </a:r>
          </a:p>
          <a:p>
            <a:pPr>
              <a:buFont typeface="Monotype Sorts" charset="2"/>
              <a:buNone/>
            </a:pPr>
            <a:r>
              <a:rPr lang="en-US" altLang="en-US" b="1" dirty="0"/>
              <a:t>		select</a:t>
            </a:r>
            <a:r>
              <a:rPr lang="en-US" altLang="en-US" i="1" dirty="0"/>
              <a:t> 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</a:t>
            </a:r>
            <a:r>
              <a:rPr lang="en-US" altLang="en-US" i="1" dirty="0"/>
              <a:t> 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salary </a:t>
            </a:r>
            <a:r>
              <a:rPr lang="en-US" altLang="en-US" b="1" dirty="0"/>
              <a:t>is null</a:t>
            </a:r>
            <a:endParaRPr lang="en-US" altLang="en-US" dirty="0"/>
          </a:p>
          <a:p>
            <a:r>
              <a:rPr lang="en-US" altLang="en-US" dirty="0"/>
              <a:t>The predicate </a:t>
            </a:r>
            <a:r>
              <a:rPr lang="en-US" altLang="en-US" b="1" dirty="0"/>
              <a:t>is not null </a:t>
            </a:r>
            <a:r>
              <a:rPr lang="en-US" altLang="en-US" dirty="0"/>
              <a:t>succeeds if the value on which it is applied is not null.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76407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938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538" y="120650"/>
            <a:ext cx="8077200" cy="609600"/>
          </a:xfrm>
        </p:spPr>
        <p:txBody>
          <a:bodyPr/>
          <a:lstStyle/>
          <a:p>
            <a:r>
              <a:rPr lang="en-US" altLang="en-US" dirty="0"/>
              <a:t>Null Values (Cont.)</a:t>
            </a:r>
          </a:p>
        </p:txBody>
      </p:sp>
      <p:sp>
        <p:nvSpPr>
          <p:cNvPr id="348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96357" y="1106489"/>
            <a:ext cx="7563776" cy="4818824"/>
          </a:xfrm>
        </p:spPr>
        <p:txBody>
          <a:bodyPr/>
          <a:lstStyle/>
          <a:p>
            <a:r>
              <a:rPr lang="en-US" altLang="en-US" dirty="0"/>
              <a:t>SQL treats as </a:t>
            </a:r>
            <a:r>
              <a:rPr lang="en-US" altLang="en-US" b="1" dirty="0"/>
              <a:t>unknown</a:t>
            </a:r>
            <a:r>
              <a:rPr lang="en-US" altLang="en-US" dirty="0"/>
              <a:t> the result of any comparison involving a null value (other than predicates </a:t>
            </a:r>
            <a:r>
              <a:rPr lang="en-US" altLang="en-US" b="1" dirty="0"/>
              <a:t>is null </a:t>
            </a:r>
            <a:r>
              <a:rPr lang="en-US" altLang="en-US" dirty="0"/>
              <a:t>and  </a:t>
            </a:r>
            <a:r>
              <a:rPr lang="en-US" altLang="en-US" b="1" dirty="0"/>
              <a:t>is not null</a:t>
            </a:r>
            <a:r>
              <a:rPr lang="en-US" altLang="en-US" dirty="0"/>
              <a:t>).</a:t>
            </a:r>
          </a:p>
          <a:p>
            <a:pPr lvl="1"/>
            <a:r>
              <a:rPr lang="en-US" altLang="en-US" dirty="0"/>
              <a:t>Example</a:t>
            </a:r>
            <a:r>
              <a:rPr lang="en-US" altLang="en-US" i="1" dirty="0"/>
              <a:t>: 5 &lt; </a:t>
            </a:r>
            <a:r>
              <a:rPr lang="en-US" altLang="en-US" b="1" dirty="0"/>
              <a:t>null</a:t>
            </a:r>
            <a:r>
              <a:rPr lang="en-US" altLang="en-US" i="1" dirty="0"/>
              <a:t>   </a:t>
            </a:r>
            <a:r>
              <a:rPr lang="en-US" altLang="en-US" dirty="0"/>
              <a:t>or</a:t>
            </a:r>
            <a:r>
              <a:rPr lang="en-US" altLang="en-US" i="1" dirty="0"/>
              <a:t>   </a:t>
            </a:r>
            <a:r>
              <a:rPr lang="en-US" altLang="en-US" b="1" dirty="0"/>
              <a:t>null</a:t>
            </a:r>
            <a:r>
              <a:rPr lang="en-US" altLang="en-US" i="1" dirty="0"/>
              <a:t> &lt;&gt; </a:t>
            </a:r>
            <a:r>
              <a:rPr lang="en-US" altLang="en-US" b="1" dirty="0"/>
              <a:t>null</a:t>
            </a:r>
            <a:r>
              <a:rPr lang="en-US" altLang="en-US" i="1" dirty="0"/>
              <a:t>    </a:t>
            </a:r>
            <a:r>
              <a:rPr lang="en-US" altLang="en-US" dirty="0"/>
              <a:t>or</a:t>
            </a:r>
            <a:r>
              <a:rPr lang="en-US" altLang="en-US" i="1" dirty="0"/>
              <a:t>    </a:t>
            </a:r>
            <a:r>
              <a:rPr lang="en-US" altLang="en-US" b="1" dirty="0"/>
              <a:t>null</a:t>
            </a:r>
            <a:r>
              <a:rPr lang="en-US" altLang="en-US" i="1" dirty="0"/>
              <a:t> = </a:t>
            </a:r>
            <a:r>
              <a:rPr lang="en-US" altLang="en-US" b="1" dirty="0"/>
              <a:t>null</a:t>
            </a:r>
            <a:endParaRPr lang="en-US" altLang="en-US" dirty="0"/>
          </a:p>
          <a:p>
            <a:r>
              <a:rPr lang="en-US" altLang="en-US" dirty="0"/>
              <a:t>The predicate in a </a:t>
            </a:r>
            <a:r>
              <a:rPr lang="en-US" altLang="en-US" b="1" dirty="0"/>
              <a:t>where</a:t>
            </a:r>
            <a:r>
              <a:rPr lang="en-US" altLang="en-US" dirty="0"/>
              <a:t> clause can involve Boolean operations (</a:t>
            </a:r>
            <a:r>
              <a:rPr lang="en-US" altLang="en-US" b="1" dirty="0"/>
              <a:t>and</a:t>
            </a:r>
            <a:r>
              <a:rPr lang="en-US" altLang="en-US" dirty="0"/>
              <a:t>, </a:t>
            </a:r>
            <a:r>
              <a:rPr lang="en-US" altLang="en-US" b="1" dirty="0"/>
              <a:t>or</a:t>
            </a:r>
            <a:r>
              <a:rPr lang="en-US" altLang="en-US" dirty="0"/>
              <a:t>, </a:t>
            </a:r>
            <a:r>
              <a:rPr lang="en-US" altLang="en-US" b="1" dirty="0"/>
              <a:t>not</a:t>
            </a:r>
            <a:r>
              <a:rPr lang="en-US" altLang="en-US" dirty="0"/>
              <a:t>); thus the definitions of the Boolean operations need to be  extended to deal with the value </a:t>
            </a:r>
            <a:r>
              <a:rPr lang="en-US" altLang="en-US" b="1" dirty="0"/>
              <a:t>unknown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b="1" dirty="0"/>
              <a:t>and </a:t>
            </a:r>
            <a:r>
              <a:rPr lang="en-US" altLang="en-US" dirty="0"/>
              <a:t>:</a:t>
            </a:r>
            <a:r>
              <a:rPr lang="en-US" altLang="en-US" i="1" dirty="0"/>
              <a:t> (true</a:t>
            </a:r>
            <a:r>
              <a:rPr lang="en-US" altLang="en-US" b="1" dirty="0"/>
              <a:t> and </a:t>
            </a:r>
            <a:r>
              <a:rPr lang="en-US" altLang="en-US" i="1" dirty="0"/>
              <a:t>unknown)  = unknown,    </a:t>
            </a:r>
            <a:br>
              <a:rPr lang="en-US" altLang="en-US" i="1" dirty="0"/>
            </a:br>
            <a:r>
              <a:rPr lang="en-US" altLang="en-US" i="1" dirty="0"/>
              <a:t>          (false</a:t>
            </a:r>
            <a:r>
              <a:rPr lang="en-US" altLang="en-US" b="1" dirty="0"/>
              <a:t> and </a:t>
            </a:r>
            <a:r>
              <a:rPr lang="en-US" altLang="en-US" i="1" dirty="0"/>
              <a:t>unknown) = false,</a:t>
            </a:r>
            <a:br>
              <a:rPr lang="en-US" altLang="en-US" i="1" dirty="0"/>
            </a:br>
            <a:r>
              <a:rPr lang="en-US" altLang="en-US" i="1" dirty="0"/>
              <a:t>          (unknown </a:t>
            </a:r>
            <a:r>
              <a:rPr lang="en-US" altLang="en-US" b="1" dirty="0"/>
              <a:t>and</a:t>
            </a:r>
            <a:r>
              <a:rPr lang="en-US" altLang="en-US" i="1" dirty="0"/>
              <a:t> unknown) = unknown</a:t>
            </a:r>
            <a:endParaRPr lang="en-US" altLang="en-US" dirty="0"/>
          </a:p>
          <a:p>
            <a:pPr lvl="1"/>
            <a:r>
              <a:rPr lang="en-US" altLang="en-US" b="1" dirty="0"/>
              <a:t>or:    </a:t>
            </a:r>
            <a:r>
              <a:rPr lang="en-US" altLang="en-US" dirty="0"/>
              <a:t> (</a:t>
            </a:r>
            <a:r>
              <a:rPr lang="en-US" altLang="en-US" i="1" dirty="0"/>
              <a:t>unknown</a:t>
            </a:r>
            <a:r>
              <a:rPr lang="en-US" altLang="en-US" dirty="0"/>
              <a:t> </a:t>
            </a:r>
            <a:r>
              <a:rPr lang="en-US" altLang="en-US" b="1" dirty="0"/>
              <a:t>or</a:t>
            </a:r>
            <a:r>
              <a:rPr lang="en-US" altLang="en-US" dirty="0"/>
              <a:t> </a:t>
            </a:r>
            <a:r>
              <a:rPr lang="en-US" altLang="en-US" i="1" dirty="0"/>
              <a:t>true</a:t>
            </a:r>
            <a:r>
              <a:rPr lang="en-US" altLang="en-US" dirty="0"/>
              <a:t>)   = </a:t>
            </a:r>
            <a:r>
              <a:rPr lang="en-US" altLang="en-US" i="1" dirty="0"/>
              <a:t>true</a:t>
            </a:r>
            <a:r>
              <a:rPr lang="en-US" altLang="en-US" dirty="0"/>
              <a:t>,</a:t>
            </a:r>
            <a:br>
              <a:rPr lang="en-US" altLang="en-US" dirty="0"/>
            </a:br>
            <a:r>
              <a:rPr lang="en-US" altLang="en-US" dirty="0"/>
              <a:t>          (</a:t>
            </a:r>
            <a:r>
              <a:rPr lang="en-US" altLang="en-US" i="1" dirty="0"/>
              <a:t>unknown</a:t>
            </a:r>
            <a:r>
              <a:rPr lang="en-US" altLang="en-US" dirty="0"/>
              <a:t> </a:t>
            </a:r>
            <a:r>
              <a:rPr lang="en-US" altLang="en-US" b="1" dirty="0"/>
              <a:t>or</a:t>
            </a:r>
            <a:r>
              <a:rPr lang="en-US" altLang="en-US" dirty="0"/>
              <a:t> </a:t>
            </a:r>
            <a:r>
              <a:rPr lang="en-US" altLang="en-US" i="1" dirty="0"/>
              <a:t>false</a:t>
            </a:r>
            <a:r>
              <a:rPr lang="en-US" altLang="en-US" dirty="0"/>
              <a:t>)  = </a:t>
            </a:r>
            <a:r>
              <a:rPr lang="en-US" altLang="en-US" i="1" dirty="0"/>
              <a:t>unknown</a:t>
            </a:r>
            <a:br>
              <a:rPr lang="en-US" altLang="en-US" dirty="0"/>
            </a:br>
            <a:r>
              <a:rPr lang="en-US" altLang="en-US" dirty="0"/>
              <a:t>          (</a:t>
            </a:r>
            <a:r>
              <a:rPr lang="en-US" altLang="en-US" i="1" dirty="0"/>
              <a:t>unknown </a:t>
            </a:r>
            <a:r>
              <a:rPr lang="en-US" altLang="en-US" b="1" dirty="0"/>
              <a:t>or</a:t>
            </a:r>
            <a:r>
              <a:rPr lang="en-US" altLang="en-US" i="1" dirty="0"/>
              <a:t> unknown) = unknown</a:t>
            </a:r>
          </a:p>
          <a:p>
            <a:r>
              <a:rPr lang="en-US" altLang="en-US" dirty="0"/>
              <a:t>Result of </a:t>
            </a:r>
            <a:r>
              <a:rPr lang="en-US" altLang="en-US" b="1" dirty="0"/>
              <a:t>where </a:t>
            </a:r>
            <a:r>
              <a:rPr lang="en-US" altLang="en-US" dirty="0"/>
              <a:t>clause predicate is treated as </a:t>
            </a:r>
            <a:r>
              <a:rPr lang="en-US" altLang="en-US" i="1" dirty="0"/>
              <a:t>false </a:t>
            </a:r>
            <a:r>
              <a:rPr lang="en-US" altLang="en-US" dirty="0"/>
              <a:t>if it evaluates to </a:t>
            </a:r>
            <a:r>
              <a:rPr lang="en-US" altLang="en-US" i="1" dirty="0"/>
              <a:t>unknown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6199892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 descr="16x9_grey.jpg">
            <a:extLst>
              <a:ext uri="{FF2B5EF4-FFF2-40B4-BE49-F238E27FC236}">
                <a16:creationId xmlns:a16="http://schemas.microsoft.com/office/drawing/2014/main" id="{74F019BA-0857-4444-95F3-EC225EF0E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F3518A-60D4-C045-A5CB-E10C229D4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23555" name="Picture 7">
            <a:extLst>
              <a:ext uri="{FF2B5EF4-FFF2-40B4-BE49-F238E27FC236}">
                <a16:creationId xmlns:a16="http://schemas.microsoft.com/office/drawing/2014/main" id="{484E64F3-7A27-FB4C-AA2B-746DCA6C8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6" name="TextBox 8">
            <a:extLst>
              <a:ext uri="{FF2B5EF4-FFF2-40B4-BE49-F238E27FC236}">
                <a16:creationId xmlns:a16="http://schemas.microsoft.com/office/drawing/2014/main" id="{3B06A617-9BF7-3E4E-B1D5-79D569A54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311401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Examples – Switch to Notebook</a:t>
            </a:r>
          </a:p>
        </p:txBody>
      </p:sp>
      <p:sp>
        <p:nvSpPr>
          <p:cNvPr id="23557" name="TextBox 9">
            <a:extLst>
              <a:ext uri="{FF2B5EF4-FFF2-40B4-BE49-F238E27FC236}">
                <a16:creationId xmlns:a16="http://schemas.microsoft.com/office/drawing/2014/main" id="{23EBD3AF-476B-3744-A84F-52A6C785D8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90347777-9F03-6D4D-9A15-765D7EB3799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78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</a:t>
            </a:r>
            <a:r>
              <a:rPr lang="en-US" altLang="en-US" sz="1600" i="1" dirty="0">
                <a:solidFill>
                  <a:prstClr val="white"/>
                </a:solidFill>
              </a:rPr>
              <a:t>2</a:t>
            </a:r>
            <a:endParaRPr kumimoji="0" lang="en-US" altLang="en-US" sz="1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1044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ffectLst/>
              </a:rPr>
              <a:t>Design Approaches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292351" y="1123950"/>
            <a:ext cx="7763090" cy="4581906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Entity Relationship Model (covered in this chapter)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Models an enterprise as a collection of </a:t>
            </a:r>
            <a:r>
              <a:rPr lang="en-US" altLang="en-US" i="1" dirty="0">
                <a:ea typeface="ＭＳ Ｐゴシック" panose="020B0600070205080204" pitchFamily="34" charset="-128"/>
              </a:rPr>
              <a:t>entities </a:t>
            </a:r>
            <a:r>
              <a:rPr lang="en-US" altLang="en-US" dirty="0">
                <a:ea typeface="ＭＳ Ｐゴシック" panose="020B0600070205080204" pitchFamily="34" charset="-128"/>
              </a:rPr>
              <a:t>and </a:t>
            </a:r>
            <a:r>
              <a:rPr lang="en-US" altLang="en-US" i="1" dirty="0">
                <a:ea typeface="ＭＳ Ｐゴシック" panose="020B0600070205080204" pitchFamily="34" charset="-128"/>
              </a:rPr>
              <a:t>relationships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dirty="0">
                <a:ea typeface="ＭＳ Ｐゴシック" panose="020B0600070205080204" pitchFamily="34" charset="-128"/>
              </a:rPr>
              <a:t>Entity: a “thing” or “object” in the enterprise that is distinguishable from other objects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Described by a set of </a:t>
            </a:r>
            <a:r>
              <a:rPr lang="en-US" altLang="en-US" i="1" dirty="0">
                <a:ea typeface="ＭＳ Ｐゴシック" panose="020B0600070205080204" pitchFamily="34" charset="-128"/>
              </a:rPr>
              <a:t>attributes</a:t>
            </a:r>
            <a:endParaRPr lang="en-US" altLang="en-US" dirty="0">
              <a:ea typeface="ＭＳ Ｐゴシック" panose="020B0600070205080204" pitchFamily="34" charset="-128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altLang="en-US" dirty="0">
                <a:ea typeface="ＭＳ Ｐゴシック" panose="020B0600070205080204" pitchFamily="34" charset="-128"/>
              </a:rPr>
              <a:t>Relationship: an association among several entities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Represented diagrammatically by an </a:t>
            </a:r>
            <a:r>
              <a:rPr lang="en-US" altLang="en-US" i="1" dirty="0">
                <a:ea typeface="ＭＳ Ｐゴシック" panose="020B0600070205080204" pitchFamily="34" charset="-128"/>
              </a:rPr>
              <a:t>entity-relationship diagram: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altLang="en-US" dirty="0"/>
              <a:t>Normalization Theory (Chapter 7)</a:t>
            </a:r>
          </a:p>
          <a:p>
            <a:pPr lvl="1">
              <a:buSzPct val="110000"/>
              <a:buFont typeface="Arial" panose="020B0604020202020204" pitchFamily="34" charset="0"/>
              <a:buChar char="•"/>
            </a:pPr>
            <a:r>
              <a:rPr lang="en-US" altLang="en-US" dirty="0">
                <a:ea typeface="ＭＳ Ｐゴシック" panose="020B0600070205080204" pitchFamily="34" charset="-128"/>
              </a:rPr>
              <a:t>Formalize what designs are bad, and test for them</a:t>
            </a:r>
          </a:p>
          <a:p>
            <a:pPr lvl="1">
              <a:buFont typeface="Monotype Sorts" charset="2"/>
              <a:buNone/>
            </a:pP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11852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2" name="Rectangle 2"/>
          <p:cNvSpPr>
            <a:spLocks noGrp="1" noChangeArrowheads="1"/>
          </p:cNvSpPr>
          <p:nvPr>
            <p:ph type="title"/>
          </p:nvPr>
        </p:nvSpPr>
        <p:spPr>
          <a:xfrm>
            <a:off x="1993900" y="2736850"/>
            <a:ext cx="8267700" cy="609600"/>
          </a:xfrm>
        </p:spPr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Outline of the ER Model</a:t>
            </a: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2946400" y="2851151"/>
            <a:ext cx="6845300" cy="281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CC3300"/>
              </a:buClr>
              <a:buSzPct val="90000"/>
            </a:pPr>
            <a:endParaRPr kumimoji="1" lang="en-US" altLang="en-US" sz="18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340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4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14654</TotalTime>
  <Words>5041</Words>
  <Application>Microsoft Macintosh PowerPoint</Application>
  <PresentationFormat>Widescreen</PresentationFormat>
  <Paragraphs>587</Paragraphs>
  <Slides>78</Slides>
  <Notes>77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78</vt:i4>
      </vt:variant>
    </vt:vector>
  </HeadingPairs>
  <TitlesOfParts>
    <vt:vector size="92" baseType="lpstr">
      <vt:lpstr>Arial</vt:lpstr>
      <vt:lpstr>Calibri</vt:lpstr>
      <vt:lpstr>Calibri Light</vt:lpstr>
      <vt:lpstr>Century Gothic</vt:lpstr>
      <vt:lpstr>Helvetica</vt:lpstr>
      <vt:lpstr>Monotype Sorts</vt:lpstr>
      <vt:lpstr>Symbol</vt:lpstr>
      <vt:lpstr>Times New Roman</vt:lpstr>
      <vt:lpstr>Webdings</vt:lpstr>
      <vt:lpstr>Wingdings</vt:lpstr>
      <vt:lpstr>Office Theme</vt:lpstr>
      <vt:lpstr>2_db-5-grey</vt:lpstr>
      <vt:lpstr>3_db-5-grey</vt:lpstr>
      <vt:lpstr>4_db-5-grey</vt:lpstr>
      <vt:lpstr>PowerPoint Presentation</vt:lpstr>
      <vt:lpstr>PowerPoint Presentation</vt:lpstr>
      <vt:lpstr>PowerPoint Presentation</vt:lpstr>
      <vt:lpstr>Chapter 6: Database Design Using the E-R Model</vt:lpstr>
      <vt:lpstr>Outline</vt:lpstr>
      <vt:lpstr>PowerPoint Presentation</vt:lpstr>
      <vt:lpstr>Design Alternatives</vt:lpstr>
      <vt:lpstr>Design Approaches</vt:lpstr>
      <vt:lpstr>Outline of the ER Model</vt:lpstr>
      <vt:lpstr>ER model -- Database Modeling</vt:lpstr>
      <vt:lpstr>Entity Sets</vt:lpstr>
      <vt:lpstr>Entity Sets -- instructor and student</vt:lpstr>
      <vt:lpstr>Representing Entity sets in ER Diagram</vt:lpstr>
      <vt:lpstr>Relationship Sets</vt:lpstr>
      <vt:lpstr>Relationship Sets (Cont.)</vt:lpstr>
      <vt:lpstr>Representing Relationship  Sets via ER Diagrams </vt:lpstr>
      <vt:lpstr>Relationship Sets (Cont.)</vt:lpstr>
      <vt:lpstr>Roles</vt:lpstr>
      <vt:lpstr>Degree of a Relationship Set</vt:lpstr>
      <vt:lpstr>Mapping Cardinality Constraints</vt:lpstr>
      <vt:lpstr>Representing Cardinality Constraints in ER Diagram</vt:lpstr>
      <vt:lpstr>One-to-Many Relationship</vt:lpstr>
      <vt:lpstr>Many-to-One Relationships</vt:lpstr>
      <vt:lpstr>Many-to-Many Relationship</vt:lpstr>
      <vt:lpstr>Total and Partial Participation</vt:lpstr>
      <vt:lpstr>Primary Key</vt:lpstr>
      <vt:lpstr>Primary key for Entity Sets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2: Intro to Relational Model</vt:lpstr>
      <vt:lpstr>Outline</vt:lpstr>
      <vt:lpstr>Example of a Instructor  Relation</vt:lpstr>
      <vt:lpstr>Attribute</vt:lpstr>
      <vt:lpstr>Relations are Unordered</vt:lpstr>
      <vt:lpstr>Database Schema</vt:lpstr>
      <vt:lpstr>Keys</vt:lpstr>
      <vt:lpstr>Schema Diagram for University Database</vt:lpstr>
      <vt:lpstr>Relational Query Languages</vt:lpstr>
      <vt:lpstr>Relational Algebra</vt:lpstr>
      <vt:lpstr>Select Operation</vt:lpstr>
      <vt:lpstr>Select Operation (Cont.)</vt:lpstr>
      <vt:lpstr>Project Operation</vt:lpstr>
      <vt:lpstr>Project Operation (Cont.)</vt:lpstr>
      <vt:lpstr>Composition of Relational Operations</vt:lpstr>
      <vt:lpstr>PowerPoint Presentation</vt:lpstr>
      <vt:lpstr>PowerPoint Presentation</vt:lpstr>
      <vt:lpstr>PowerPoint Presentation</vt:lpstr>
      <vt:lpstr>PowerPoint Presentation</vt:lpstr>
      <vt:lpstr>Chapter 3: Introduction to SQL</vt:lpstr>
      <vt:lpstr>History</vt:lpstr>
      <vt:lpstr>SQL Parts</vt:lpstr>
      <vt:lpstr>Data Definition Language</vt:lpstr>
      <vt:lpstr>Domain Types in SQL</vt:lpstr>
      <vt:lpstr>Create Table Construct</vt:lpstr>
      <vt:lpstr>Integrity Constraints in Create Table</vt:lpstr>
      <vt:lpstr>And a Few More Relation Definitions</vt:lpstr>
      <vt:lpstr>And more still</vt:lpstr>
      <vt:lpstr>Updates to tables</vt:lpstr>
      <vt:lpstr>Basic Query Structure </vt:lpstr>
      <vt:lpstr>The select Clause</vt:lpstr>
      <vt:lpstr>The select Clause (Cont.)</vt:lpstr>
      <vt:lpstr>The select Clause (Cont.)</vt:lpstr>
      <vt:lpstr>The select Clause (Cont.)</vt:lpstr>
      <vt:lpstr>The where Clause</vt:lpstr>
      <vt:lpstr>The from Clause</vt:lpstr>
      <vt:lpstr>Examples</vt:lpstr>
      <vt:lpstr>The Rename Operation</vt:lpstr>
      <vt:lpstr>String Operations</vt:lpstr>
      <vt:lpstr>String Operations (Cont.)</vt:lpstr>
      <vt:lpstr>Ordering the Display of Tuples</vt:lpstr>
      <vt:lpstr>Where Clause Predicates</vt:lpstr>
      <vt:lpstr>Null Values</vt:lpstr>
      <vt:lpstr>Null Values (Cont.)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Ferguson, Donald (DMNA-NYG)</dc:creator>
  <cp:lastModifiedBy>Ferguson, Donald (DMNA-NYG)</cp:lastModifiedBy>
  <cp:revision>10</cp:revision>
  <cp:lastPrinted>2019-12-22T11:43:29Z</cp:lastPrinted>
  <dcterms:created xsi:type="dcterms:W3CDTF">2019-12-10T14:25:24Z</dcterms:created>
  <dcterms:modified xsi:type="dcterms:W3CDTF">2020-09-16T16:18:32Z</dcterms:modified>
</cp:coreProperties>
</file>

<file path=docProps/thumbnail.jpeg>
</file>